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3"/>
  </p:sldMasterIdLst>
  <p:notesMasterIdLst>
    <p:notesMasterId r:id="rId25"/>
  </p:notesMasterIdLst>
  <p:sldIdLst>
    <p:sldId id="269" r:id="rId4"/>
    <p:sldId id="1204" r:id="rId5"/>
    <p:sldId id="1250" r:id="rId6"/>
    <p:sldId id="1247" r:id="rId7"/>
    <p:sldId id="1246" r:id="rId8"/>
    <p:sldId id="1252" r:id="rId9"/>
    <p:sldId id="1249" r:id="rId10"/>
    <p:sldId id="1239" r:id="rId11"/>
    <p:sldId id="1238" r:id="rId12"/>
    <p:sldId id="1242" r:id="rId13"/>
    <p:sldId id="1248" r:id="rId14"/>
    <p:sldId id="1243" r:id="rId15"/>
    <p:sldId id="1235" r:id="rId16"/>
    <p:sldId id="1233" r:id="rId17"/>
    <p:sldId id="1244" r:id="rId18"/>
    <p:sldId id="1251" r:id="rId19"/>
    <p:sldId id="1230" r:id="rId20"/>
    <p:sldId id="1140" r:id="rId21"/>
    <p:sldId id="1148" r:id="rId22"/>
    <p:sldId id="1150" r:id="rId23"/>
    <p:sldId id="1149" r:id="rId24"/>
  </p:sldIdLst>
  <p:sldSz cx="14630400" cy="8229600"/>
  <p:notesSz cx="6954838" cy="8809038"/>
  <p:embeddedFontLst>
    <p:embeddedFont>
      <p:font typeface="Tahoma" panose="020B0604030504040204" pitchFamily="34" charset="0"/>
      <p:regular r:id="rId26"/>
      <p:bold r:id="rId27"/>
    </p:embeddedFont>
    <p:embeddedFont>
      <p:font typeface="XITS" panose="02000503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id="{5AA46C9D-0F9B-694F-A2B5-90611343EA1D}">
          <p14:sldIdLst>
            <p14:sldId id="269"/>
            <p14:sldId id="1204"/>
            <p14:sldId id="1250"/>
            <p14:sldId id="1247"/>
            <p14:sldId id="1246"/>
            <p14:sldId id="1252"/>
            <p14:sldId id="1249"/>
            <p14:sldId id="1239"/>
            <p14:sldId id="1238"/>
            <p14:sldId id="1242"/>
            <p14:sldId id="1248"/>
            <p14:sldId id="1243"/>
            <p14:sldId id="1235"/>
            <p14:sldId id="1233"/>
            <p14:sldId id="1244"/>
            <p14:sldId id="1251"/>
            <p14:sldId id="1230"/>
            <p14:sldId id="1140"/>
            <p14:sldId id="1148"/>
            <p14:sldId id="1150"/>
            <p14:sldId id="1149"/>
          </p14:sldIdLst>
        </p14:section>
      </p14:sectionLst>
    </p:ext>
    <p:ext uri="{EFAFB233-063F-42B5-8137-9DF3F51BA10A}">
      <p15:sldGuideLst xmlns:p15="http://schemas.microsoft.com/office/powerpoint/2012/main">
        <p15:guide id="1" pos="4610">
          <p15:clr>
            <a:srgbClr val="A4A3A4"/>
          </p15:clr>
        </p15:guide>
        <p15:guide id="2" orient="horz" pos="2592">
          <p15:clr>
            <a:srgbClr val="A4A3A4"/>
          </p15:clr>
        </p15:guide>
      </p15:sldGuideLst>
    </p:ext>
    <p:ext uri="{2D200454-40CA-4A62-9FC3-DE9A4176ACB9}">
      <p15:notesGuideLst xmlns:p15="http://schemas.microsoft.com/office/powerpoint/2012/main">
        <p15:guide id="1" orient="horz" pos="2774">
          <p15:clr>
            <a:srgbClr val="A4A3A4"/>
          </p15:clr>
        </p15:guide>
        <p15:guide id="2" pos="2190">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j9kprkPZzi7qOUvAPxRyJ7lUetY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Fairbank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9607"/>
    <a:srgbClr val="80BE63"/>
    <a:srgbClr val="B1B3B6"/>
    <a:srgbClr val="000000"/>
    <a:srgbClr val="942092"/>
    <a:srgbClr val="00BC01"/>
    <a:srgbClr val="0600FF"/>
    <a:srgbClr val="F7F7F7"/>
    <a:srgbClr val="FFFFFF"/>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5"/>
    <p:restoredTop sz="77671"/>
  </p:normalViewPr>
  <p:slideViewPr>
    <p:cSldViewPr snapToGrid="0">
      <p:cViewPr varScale="1">
        <p:scale>
          <a:sx n="81" d="100"/>
          <a:sy n="81" d="100"/>
        </p:scale>
        <p:origin x="1288" y="176"/>
      </p:cViewPr>
      <p:guideLst>
        <p:guide pos="4610"/>
        <p:guide orient="horz" pos="2592"/>
      </p:guideLst>
    </p:cSldViewPr>
  </p:slideViewPr>
  <p:notesTextViewPr>
    <p:cViewPr>
      <p:scale>
        <a:sx n="1" d="1"/>
        <a:sy n="1" d="1"/>
      </p:scale>
      <p:origin x="0" y="0"/>
    </p:cViewPr>
  </p:notesTextViewPr>
  <p:notesViewPr>
    <p:cSldViewPr snapToGrid="0">
      <p:cViewPr>
        <p:scale>
          <a:sx n="1" d="2"/>
          <a:sy n="1" d="2"/>
        </p:scale>
        <p:origin x="0" y="0"/>
      </p:cViewPr>
      <p:guideLst>
        <p:guide orient="horz" pos="2774"/>
        <p:guide pos="219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21" Type="http://schemas.openxmlformats.org/officeDocument/2006/relationships/slide" Target="slides/slide18.xml"/><Relationship Id="rId9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92" Type="http://customschemas.google.com/relationships/presentationmetadata" Target="NUL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95"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5.xml"/><Relationship Id="rId93" Type="http://schemas.openxmlformats.org/officeDocument/2006/relationships/commentAuthors" Target="commentAuthors.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13075" cy="4397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XITS" panose="02000503000000000000" pitchFamily="2" charset="0"/>
                <a:ea typeface="XITS" panose="02000503000000000000" pitchFamily="2" charset="0"/>
                <a:cs typeface="Calibri"/>
                <a:sym typeface="Calibri"/>
              </a:defRPr>
            </a:lvl1pPr>
            <a:lvl2pPr marR="0" lvl="1"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9pPr>
          </a:lstStyle>
          <a:p>
            <a:endParaRPr lang="en-US"/>
          </a:p>
        </p:txBody>
      </p:sp>
      <p:sp>
        <p:nvSpPr>
          <p:cNvPr id="4" name="Google Shape;4;n"/>
          <p:cNvSpPr txBox="1">
            <a:spLocks noGrp="1"/>
          </p:cNvSpPr>
          <p:nvPr>
            <p:ph type="dt" idx="10"/>
          </p:nvPr>
        </p:nvSpPr>
        <p:spPr>
          <a:xfrm>
            <a:off x="3940175" y="0"/>
            <a:ext cx="3013075" cy="4397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XITS" panose="02000503000000000000" pitchFamily="2" charset="0"/>
                <a:ea typeface="XITS" panose="02000503000000000000" pitchFamily="2" charset="0"/>
                <a:cs typeface="Calibri"/>
                <a:sym typeface="Calibri"/>
              </a:defRPr>
            </a:lvl1pPr>
            <a:lvl2pPr marR="0" lvl="1"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9pPr>
          </a:lstStyle>
          <a:p>
            <a:endParaRPr lang="en-US"/>
          </a:p>
        </p:txBody>
      </p:sp>
      <p:sp>
        <p:nvSpPr>
          <p:cNvPr id="5" name="Google Shape;5;n"/>
          <p:cNvSpPr>
            <a:spLocks noGrp="1" noRot="1" noChangeAspect="1"/>
          </p:cNvSpPr>
          <p:nvPr>
            <p:ph type="sldImg" idx="3"/>
          </p:nvPr>
        </p:nvSpPr>
        <p:spPr>
          <a:xfrm>
            <a:off x="541338" y="660400"/>
            <a:ext cx="5872162" cy="3303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325" y="4184650"/>
            <a:ext cx="5564188" cy="396398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367713"/>
            <a:ext cx="3013075" cy="4397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XITS" panose="02000503000000000000" pitchFamily="2" charset="0"/>
                <a:ea typeface="XITS" panose="02000503000000000000" pitchFamily="2" charset="0"/>
                <a:cs typeface="Calibri"/>
                <a:sym typeface="Calibri"/>
              </a:defRPr>
            </a:lvl1pPr>
            <a:lvl2pPr marR="0" lvl="1"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9pPr>
          </a:lstStyle>
          <a:p>
            <a:endParaRPr lang="en-US"/>
          </a:p>
        </p:txBody>
      </p:sp>
      <p:sp>
        <p:nvSpPr>
          <p:cNvPr id="8" name="Google Shape;8;n"/>
          <p:cNvSpPr txBox="1">
            <a:spLocks noGrp="1"/>
          </p:cNvSpPr>
          <p:nvPr>
            <p:ph type="sldNum" idx="12"/>
          </p:nvPr>
        </p:nvSpPr>
        <p:spPr>
          <a:xfrm>
            <a:off x="3940175" y="8367713"/>
            <a:ext cx="3013075" cy="439737"/>
          </a:xfrm>
          <a:prstGeom prst="rect">
            <a:avLst/>
          </a:prstGeom>
          <a:noFill/>
          <a:ln>
            <a:noFill/>
          </a:ln>
        </p:spPr>
        <p:txBody>
          <a:bodyPr spcFirstLastPara="1" wrap="square" lIns="91425" tIns="45700" rIns="91425" bIns="45700" anchor="b" anchorCtr="0">
            <a:noAutofit/>
          </a:bodyPr>
          <a:lstStyle>
            <a:lvl1pPr>
              <a:defRPr b="0" i="0">
                <a:latin typeface="XITS" panose="02000503000000000000" pitchFamily="2" charset="0"/>
                <a:ea typeface="XITS" panose="02000503000000000000" pitchFamily="2" charset="0"/>
              </a:defRPr>
            </a:lvl1pPr>
          </a:lstStyle>
          <a:p>
            <a:pPr algn="r"/>
            <a:fld id="{00000000-1234-1234-1234-123412341234}" type="slidenum">
              <a:rPr lang="en-US" sz="1200" smtClean="0">
                <a:solidFill>
                  <a:schemeClr val="dk1"/>
                </a:solidFill>
                <a:cs typeface="Calibri"/>
                <a:sym typeface="Calibri"/>
              </a:rPr>
              <a:pPr algn="r"/>
              <a:t>‹#›</a:t>
            </a:fld>
            <a:endParaRPr lang="en-US" sz="1200">
              <a:solidFill>
                <a:schemeClr val="dk1"/>
              </a:solidFill>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XITS" panose="02000503000000000000" pitchFamily="2" charset="0"/>
        <a:ea typeface="XITS" panose="02000503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de-on-gpu.vaw.ethz.ch/lecture4/#exercise_1_thermal_porous_convection_in_2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de-on-gpu.vaw.ethz.ch/lecture4/#exercise_1_thermal_porous_convection_in_2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a:t>
            </a:fld>
            <a:endParaRPr lang="en-US" sz="1200">
              <a:solidFill>
                <a:schemeClr val="dk1"/>
              </a:solidFill>
              <a:cs typeface="Calibri"/>
              <a:sym typeface="Calibri"/>
            </a:endParaRPr>
          </a:p>
        </p:txBody>
      </p:sp>
    </p:spTree>
    <p:extLst>
      <p:ext uri="{BB962C8B-B14F-4D97-AF65-F5344CB8AC3E}">
        <p14:creationId xmlns:p14="http://schemas.microsoft.com/office/powerpoint/2010/main" val="4247493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3A71D-D6AF-2062-8745-70CB803DB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CC2FB-334D-7B37-281B-421B1DEA1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2F811-2708-87D7-4FBE-BD65F4F834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FD9CC7-FDCD-7AA7-C28E-7387DC0E6EB0}"/>
              </a:ext>
            </a:extLst>
          </p:cNvPr>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14</a:t>
            </a:fld>
            <a:endParaRPr lang="en-US" sz="1200">
              <a:solidFill>
                <a:schemeClr val="dk1"/>
              </a:solidFill>
              <a:cs typeface="Calibri"/>
              <a:sym typeface="Calibri"/>
            </a:endParaRPr>
          </a:p>
        </p:txBody>
      </p:sp>
    </p:spTree>
    <p:extLst>
      <p:ext uri="{BB962C8B-B14F-4D97-AF65-F5344CB8AC3E}">
        <p14:creationId xmlns:p14="http://schemas.microsoft.com/office/powerpoint/2010/main" val="317124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15</a:t>
            </a:fld>
            <a:endParaRPr lang="en-US" sz="1200">
              <a:solidFill>
                <a:schemeClr val="dk1"/>
              </a:solidFill>
              <a:cs typeface="Calibri"/>
              <a:sym typeface="Calibri"/>
            </a:endParaRPr>
          </a:p>
        </p:txBody>
      </p:sp>
    </p:spTree>
    <p:extLst>
      <p:ext uri="{BB962C8B-B14F-4D97-AF65-F5344CB8AC3E}">
        <p14:creationId xmlns:p14="http://schemas.microsoft.com/office/powerpoint/2010/main" val="23271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2F224-11A2-A118-ABB0-4302A29A5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5C27E-6E9D-C952-DD79-F7A6D6E36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F1E42-0CAE-E12D-502F-2A671871F6A6}"/>
              </a:ext>
            </a:extLst>
          </p:cNvPr>
          <p:cNvSpPr>
            <a:spLocks noGrp="1"/>
          </p:cNvSpPr>
          <p:nvPr>
            <p:ph type="body" idx="1"/>
          </p:nvPr>
        </p:nvSpPr>
        <p:spPr/>
        <p:txBody>
          <a:bodyPr/>
          <a:lstStyle/>
          <a:p>
            <a:r>
              <a:rPr lang="en-US" dirty="0"/>
              <a:t>Simulation and constants taken from </a:t>
            </a:r>
            <a:r>
              <a:rPr lang="en-US" dirty="0">
                <a:hlinkClick r:id="rId3"/>
              </a:rPr>
              <a:t>https://pde-on-gpu.vaw.ethz.ch/lecture4/#exercise_1_thermal_porous_convection_in_2d</a:t>
            </a:r>
            <a:endParaRPr lang="en-US" dirty="0"/>
          </a:p>
        </p:txBody>
      </p:sp>
      <p:sp>
        <p:nvSpPr>
          <p:cNvPr id="4" name="Slide Number Placeholder 3">
            <a:extLst>
              <a:ext uri="{FF2B5EF4-FFF2-40B4-BE49-F238E27FC236}">
                <a16:creationId xmlns:a16="http://schemas.microsoft.com/office/drawing/2014/main" id="{EF048898-1E46-7411-BD20-4356269822FC}"/>
              </a:ext>
            </a:extLst>
          </p:cNvPr>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16</a:t>
            </a:fld>
            <a:endParaRPr lang="en-US" sz="1200">
              <a:solidFill>
                <a:schemeClr val="dk1"/>
              </a:solidFill>
              <a:cs typeface="Calibri"/>
              <a:sym typeface="Calibri"/>
            </a:endParaRPr>
          </a:p>
        </p:txBody>
      </p:sp>
    </p:spTree>
    <p:extLst>
      <p:ext uri="{BB962C8B-B14F-4D97-AF65-F5344CB8AC3E}">
        <p14:creationId xmlns:p14="http://schemas.microsoft.com/office/powerpoint/2010/main" val="4046625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17</a:t>
            </a:fld>
            <a:endParaRPr lang="en-US" sz="1200">
              <a:solidFill>
                <a:schemeClr val="dk1"/>
              </a:solidFill>
              <a:cs typeface="Calibri"/>
              <a:sym typeface="Calibri"/>
            </a:endParaRPr>
          </a:p>
        </p:txBody>
      </p:sp>
    </p:spTree>
    <p:extLst>
      <p:ext uri="{BB962C8B-B14F-4D97-AF65-F5344CB8AC3E}">
        <p14:creationId xmlns:p14="http://schemas.microsoft.com/office/powerpoint/2010/main" val="3388847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XITS" panose="02000503000000000000" pitchFamily="2" charset="0"/>
                <a:ea typeface="XITS" panose="02000503000000000000" pitchFamily="2" charset="0"/>
              </a:rPr>
              <a:t>Semi-Simplicial Sets capture the combinatorial aspects of a geometric object</a:t>
            </a:r>
          </a:p>
          <a:p>
            <a:r>
              <a:rPr lang="en-US" err="1">
                <a:latin typeface="XITS" panose="02000503000000000000" pitchFamily="2" charset="0"/>
                <a:ea typeface="XITS" panose="02000503000000000000" pitchFamily="2" charset="0"/>
              </a:rPr>
              <a:t>CombinatorialSpaces.jl</a:t>
            </a:r>
            <a:r>
              <a:rPr lang="en-US">
                <a:latin typeface="XITS" panose="02000503000000000000" pitchFamily="2" charset="0"/>
                <a:ea typeface="XITS" panose="02000503000000000000" pitchFamily="2" charset="0"/>
              </a:rPr>
              <a:t> supports coordinates and orientations, which are necessary for DEC</a:t>
            </a:r>
          </a:p>
          <a:p>
            <a:r>
              <a:rPr lang="en-US">
                <a:latin typeface="XITS" panose="02000503000000000000" pitchFamily="2" charset="0"/>
                <a:ea typeface="XITS" panose="02000503000000000000" pitchFamily="2" charset="0"/>
              </a:rPr>
              <a:t>Uses a generic implementation predating our adoption of Simplicial Meshes</a:t>
            </a:r>
          </a:p>
          <a:p>
            <a:endParaRPr lang="en-US">
              <a:latin typeface="XITS" panose="02000503000000000000" pitchFamily="2" charset="0"/>
              <a:ea typeface="XITS" panose="02000503000000000000" pitchFamily="2"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u="none" strike="noStrike" cap="none" smtClean="0">
                <a:solidFill>
                  <a:schemeClr val="dk1"/>
                </a:solidFill>
                <a:cs typeface="Calibri"/>
                <a:sym typeface="Calibri"/>
              </a:rPr>
              <a:t>18</a:t>
            </a:fld>
            <a:endParaRPr lang="en-US" sz="1200" u="none" strike="noStrike" cap="none">
              <a:solidFill>
                <a:schemeClr val="dk1"/>
              </a:solidFill>
              <a:cs typeface="Calibri"/>
              <a:sym typeface="Calibri"/>
            </a:endParaRPr>
          </a:p>
        </p:txBody>
      </p:sp>
    </p:spTree>
    <p:extLst>
      <p:ext uri="{BB962C8B-B14F-4D97-AF65-F5344CB8AC3E}">
        <p14:creationId xmlns:p14="http://schemas.microsoft.com/office/powerpoint/2010/main" val="334862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XITS" panose="02000503000000000000" pitchFamily="2" charset="0"/>
                <a:ea typeface="XITS" panose="02000503000000000000" pitchFamily="2" charset="0"/>
              </a:rPr>
              <a:t>Semi-Simplicial Sets capture the combinatorial aspects of a geometric object</a:t>
            </a:r>
          </a:p>
          <a:p>
            <a:r>
              <a:rPr lang="en-US" err="1">
                <a:latin typeface="XITS" panose="02000503000000000000" pitchFamily="2" charset="0"/>
                <a:ea typeface="XITS" panose="02000503000000000000" pitchFamily="2" charset="0"/>
              </a:rPr>
              <a:t>CombinatorialSpaces.jl</a:t>
            </a:r>
            <a:r>
              <a:rPr lang="en-US">
                <a:latin typeface="XITS" panose="02000503000000000000" pitchFamily="2" charset="0"/>
                <a:ea typeface="XITS" panose="02000503000000000000" pitchFamily="2" charset="0"/>
              </a:rPr>
              <a:t> supports coordinates and orientations, which are necessary for DEC</a:t>
            </a:r>
          </a:p>
          <a:p>
            <a:r>
              <a:rPr lang="en-US">
                <a:latin typeface="XITS" panose="02000503000000000000" pitchFamily="2" charset="0"/>
                <a:ea typeface="XITS" panose="02000503000000000000" pitchFamily="2" charset="0"/>
              </a:rPr>
              <a:t>Uses a generic implementation predating our adoption of Simplicial Meshes</a:t>
            </a:r>
          </a:p>
          <a:p>
            <a:endParaRPr lang="en-US">
              <a:latin typeface="XITS" panose="02000503000000000000" pitchFamily="2" charset="0"/>
              <a:ea typeface="XITS" panose="02000503000000000000" pitchFamily="2"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u="none" strike="noStrike" cap="none" smtClean="0">
                <a:solidFill>
                  <a:schemeClr val="dk1"/>
                </a:solidFill>
                <a:cs typeface="Calibri"/>
                <a:sym typeface="Calibri"/>
              </a:rPr>
              <a:t>19</a:t>
            </a:fld>
            <a:endParaRPr lang="en-US" sz="1200" u="none" strike="noStrike" cap="none">
              <a:solidFill>
                <a:schemeClr val="dk1"/>
              </a:solidFill>
              <a:cs typeface="Calibri"/>
              <a:sym typeface="Calibri"/>
            </a:endParaRPr>
          </a:p>
        </p:txBody>
      </p:sp>
    </p:spTree>
    <p:extLst>
      <p:ext uri="{BB962C8B-B14F-4D97-AF65-F5344CB8AC3E}">
        <p14:creationId xmlns:p14="http://schemas.microsoft.com/office/powerpoint/2010/main" val="1249749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XITS" panose="02000503000000000000" pitchFamily="2" charset="0"/>
                <a:ea typeface="XITS" panose="02000503000000000000" pitchFamily="2" charset="0"/>
              </a:rPr>
              <a:t>Semi-Simplicial Sets capture the combinatorial aspects of a geometric object</a:t>
            </a:r>
          </a:p>
          <a:p>
            <a:r>
              <a:rPr lang="en-US" err="1">
                <a:latin typeface="XITS" panose="02000503000000000000" pitchFamily="2" charset="0"/>
                <a:ea typeface="XITS" panose="02000503000000000000" pitchFamily="2" charset="0"/>
              </a:rPr>
              <a:t>CombinatorialSpaces.jl</a:t>
            </a:r>
            <a:r>
              <a:rPr lang="en-US">
                <a:latin typeface="XITS" panose="02000503000000000000" pitchFamily="2" charset="0"/>
                <a:ea typeface="XITS" panose="02000503000000000000" pitchFamily="2" charset="0"/>
              </a:rPr>
              <a:t> supports coordinates and orientations, which are necessary for DEC</a:t>
            </a:r>
          </a:p>
          <a:p>
            <a:r>
              <a:rPr lang="en-US">
                <a:latin typeface="XITS" panose="02000503000000000000" pitchFamily="2" charset="0"/>
                <a:ea typeface="XITS" panose="02000503000000000000" pitchFamily="2" charset="0"/>
              </a:rPr>
              <a:t>Uses a generic implementation predating our adoption of Simplicial Meshes</a:t>
            </a:r>
          </a:p>
          <a:p>
            <a:endParaRPr lang="en-US">
              <a:latin typeface="XITS" panose="02000503000000000000" pitchFamily="2" charset="0"/>
              <a:ea typeface="XITS" panose="02000503000000000000" pitchFamily="2"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u="none" strike="noStrike" cap="none" smtClean="0">
                <a:solidFill>
                  <a:schemeClr val="dk1"/>
                </a:solidFill>
                <a:cs typeface="Calibri"/>
                <a:sym typeface="Calibri"/>
              </a:rPr>
              <a:t>20</a:t>
            </a:fld>
            <a:endParaRPr lang="en-US" sz="1200" u="none" strike="noStrike" cap="none">
              <a:solidFill>
                <a:schemeClr val="dk1"/>
              </a:solidFill>
              <a:cs typeface="Calibri"/>
              <a:sym typeface="Calibri"/>
            </a:endParaRPr>
          </a:p>
        </p:txBody>
      </p:sp>
    </p:spTree>
    <p:extLst>
      <p:ext uri="{BB962C8B-B14F-4D97-AF65-F5344CB8AC3E}">
        <p14:creationId xmlns:p14="http://schemas.microsoft.com/office/powerpoint/2010/main" val="3007890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XITS" panose="02000503000000000000" pitchFamily="2" charset="0"/>
                <a:ea typeface="XITS" panose="02000503000000000000" pitchFamily="2" charset="0"/>
              </a:rPr>
              <a:t>Semi-Simplicial Sets capture the combinatorial aspects of a geometric object</a:t>
            </a:r>
          </a:p>
          <a:p>
            <a:r>
              <a:rPr lang="en-US" err="1">
                <a:latin typeface="XITS" panose="02000503000000000000" pitchFamily="2" charset="0"/>
                <a:ea typeface="XITS" panose="02000503000000000000" pitchFamily="2" charset="0"/>
              </a:rPr>
              <a:t>CombinatorialSpaces.jl</a:t>
            </a:r>
            <a:r>
              <a:rPr lang="en-US">
                <a:latin typeface="XITS" panose="02000503000000000000" pitchFamily="2" charset="0"/>
                <a:ea typeface="XITS" panose="02000503000000000000" pitchFamily="2" charset="0"/>
              </a:rPr>
              <a:t> supports coordinates and orientations, which are necessary for DEC</a:t>
            </a:r>
          </a:p>
          <a:p>
            <a:r>
              <a:rPr lang="en-US">
                <a:latin typeface="XITS" panose="02000503000000000000" pitchFamily="2" charset="0"/>
                <a:ea typeface="XITS" panose="02000503000000000000" pitchFamily="2" charset="0"/>
              </a:rPr>
              <a:t>Uses a generic implementation predating our adoption of Simplicial Meshes</a:t>
            </a:r>
          </a:p>
          <a:p>
            <a:endParaRPr lang="en-US">
              <a:latin typeface="XITS" panose="02000503000000000000" pitchFamily="2" charset="0"/>
              <a:ea typeface="XITS" panose="02000503000000000000" pitchFamily="2"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u="none" strike="noStrike" cap="none" smtClean="0">
                <a:solidFill>
                  <a:schemeClr val="dk1"/>
                </a:solidFill>
                <a:cs typeface="Calibri"/>
                <a:sym typeface="Calibri"/>
              </a:rPr>
              <a:t>21</a:t>
            </a:fld>
            <a:endParaRPr lang="en-US" sz="1200" u="none" strike="noStrike" cap="none">
              <a:solidFill>
                <a:schemeClr val="dk1"/>
              </a:solidFill>
              <a:cs typeface="Calibri"/>
              <a:sym typeface="Calibri"/>
            </a:endParaRPr>
          </a:p>
        </p:txBody>
      </p:sp>
    </p:spTree>
    <p:extLst>
      <p:ext uri="{BB962C8B-B14F-4D97-AF65-F5344CB8AC3E}">
        <p14:creationId xmlns:p14="http://schemas.microsoft.com/office/powerpoint/2010/main" val="370658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DECAPODES software platform uses Exterior Calculus, a novel approach to the mathematics of shape and quantity to support simulation software that is easier to user, faster, and more accurate than existing approaches. This software solves problems in physics, chemistry, biology, and engineering.</a:t>
            </a:r>
          </a:p>
          <a:p>
            <a:endParaRPr lang="en-US" dirty="0"/>
          </a:p>
          <a:p>
            <a:r>
              <a:rPr lang="en-US" dirty="0"/>
              <a:t>Funded by: DARPA Defense Science Office PM Jan </a:t>
            </a:r>
            <a:r>
              <a:rPr lang="en-US" dirty="0" err="1"/>
              <a:t>Vandenbrande</a:t>
            </a:r>
            <a:r>
              <a:rPr lang="en-US" dirty="0"/>
              <a:t> / LTC David Lewis, Information Innovation Office Joshua Elliot / Erica Briscoe, DSO Young Faculty Award</a:t>
            </a:r>
          </a:p>
          <a:p>
            <a:r>
              <a:rPr lang="en-US" dirty="0"/>
              <a:t>Potential Funders: Navy Research Lab – Stennis, MS, Army Research Lab Adelphi, MD, Air Force Research Lab – Rome NY in program development pipeline</a:t>
            </a:r>
          </a:p>
          <a:p>
            <a:r>
              <a:rPr lang="en-US" dirty="0"/>
              <a:t>Impacts: We have developed a state-of-the-art software platform that is ready for a transition to research and development programs with the service labs to solve their computational problems.</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2</a:t>
            </a:fld>
            <a:endParaRPr lang="en-US" sz="1200">
              <a:solidFill>
                <a:schemeClr val="dk1"/>
              </a:solidFill>
              <a:cs typeface="Calibri"/>
              <a:sym typeface="Calibri"/>
            </a:endParaRPr>
          </a:p>
        </p:txBody>
      </p:sp>
    </p:spTree>
    <p:extLst>
      <p:ext uri="{BB962C8B-B14F-4D97-AF65-F5344CB8AC3E}">
        <p14:creationId xmlns:p14="http://schemas.microsoft.com/office/powerpoint/2010/main" val="4067328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 of geometric morphisms of simplicial sets we use are the piecewise linear maps that send each simplex in the domain to the interior of some simplex in the codomain. This is a fruitful compromise between fully combinatorial maps, which can’t represent the inclusion of a subdivided grid, and arbitrary piecewise linear maps, which we have no nice data structure for. Any such map of simplicial complexes induces pullback maps on the de Rham complexes, which are where differential forms live; this induction is what in category theory we call a “functor”, which means it behaves nicely when we compose several maps together in sequence, as we’ll constantly be doing in MG. </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4</a:t>
            </a:fld>
            <a:endParaRPr lang="en-US" sz="1200">
              <a:solidFill>
                <a:schemeClr val="dk1"/>
              </a:solidFill>
              <a:cs typeface="Calibri"/>
              <a:sym typeface="Calibri"/>
            </a:endParaRPr>
          </a:p>
        </p:txBody>
      </p:sp>
    </p:spTree>
    <p:extLst>
      <p:ext uri="{BB962C8B-B14F-4D97-AF65-F5344CB8AC3E}">
        <p14:creationId xmlns:p14="http://schemas.microsoft.com/office/powerpoint/2010/main" val="166278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Cubic Subdivision schemes</a:t>
            </a:r>
          </a:p>
          <a:p>
            <a:r>
              <a:rPr lang="en-US" dirty="0"/>
              <a:t>Illustration of Geometric Morphism points embedded into interiors of simplices</a:t>
            </a:r>
          </a:p>
          <a:p>
            <a:r>
              <a:rPr lang="en-US" dirty="0"/>
              <a:t>Convergence plots showing that both work (at same resolution, same convergence)</a:t>
            </a:r>
          </a:p>
          <a:p>
            <a:endParaRPr lang="en-US" dirty="0"/>
          </a:p>
          <a:p>
            <a:r>
              <a:rPr lang="en-US" dirty="0"/>
              <a:t>Here are some of the mesh subdivision techniques we’ve played around with the most, to illustrate some examples of geometric maps. In our big examples with the results above, we wouldn’t of course be subdividing a big huge triangle, but starting with a bigger mesh that’s more rectangular.</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5</a:t>
            </a:fld>
            <a:endParaRPr lang="en-US" sz="1200">
              <a:solidFill>
                <a:schemeClr val="dk1"/>
              </a:solidFill>
              <a:cs typeface="Calibri"/>
              <a:sym typeface="Calibri"/>
            </a:endParaRPr>
          </a:p>
        </p:txBody>
      </p:sp>
    </p:spTree>
    <p:extLst>
      <p:ext uri="{BB962C8B-B14F-4D97-AF65-F5344CB8AC3E}">
        <p14:creationId xmlns:p14="http://schemas.microsoft.com/office/powerpoint/2010/main" val="256840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Now let’s zoom in. So, here’s the matrix expressing the geometric map of the simplest subdivision in barycentric coordinates. In multigrid we need to be able to do things like interpolate discretized vector fields along such a subdivision. Well, the beauty of our particular discretization of the functor I mentioned just now is…[click] the interpolation matrix is just the same matrix that represented the geometric map! So the data structures are really nice here and we get immediate interpolation matrices corresponding to any geometric map, which gets you multigrid an awful lot of grids very cheaply. I should mention that there are a couple of schools of thought on the restriction maps going in the other direction, and modeling the pushforward maps on the de Rham complexes; ours are just normalized transposes of these maps, so again there’s essentially no computation to do, at least if your grids are pretty geometrically homogeneous.</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7</a:t>
            </a:fld>
            <a:endParaRPr lang="en-US" sz="1200">
              <a:solidFill>
                <a:schemeClr val="dk1"/>
              </a:solidFill>
              <a:cs typeface="Calibri"/>
              <a:sym typeface="Calibri"/>
            </a:endParaRPr>
          </a:p>
        </p:txBody>
      </p:sp>
    </p:spTree>
    <p:extLst>
      <p:ext uri="{BB962C8B-B14F-4D97-AF65-F5344CB8AC3E}">
        <p14:creationId xmlns:p14="http://schemas.microsoft.com/office/powerpoint/2010/main" val="2914891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and constants taken from </a:t>
            </a:r>
            <a:r>
              <a:rPr lang="en-US" dirty="0">
                <a:hlinkClick r:id="rId3"/>
              </a:rPr>
              <a:t>https://pde-on-gpu.vaw.ethz.ch/lecture4/#exercise_1_thermal_porous_convection_in_2d</a:t>
            </a:r>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10</a:t>
            </a:fld>
            <a:endParaRPr lang="en-US" sz="1200">
              <a:solidFill>
                <a:schemeClr val="dk1"/>
              </a:solidFill>
              <a:cs typeface="Calibri"/>
              <a:sym typeface="Calibri"/>
            </a:endParaRPr>
          </a:p>
        </p:txBody>
      </p:sp>
    </p:spTree>
    <p:extLst>
      <p:ext uri="{BB962C8B-B14F-4D97-AF65-F5344CB8AC3E}">
        <p14:creationId xmlns:p14="http://schemas.microsoft.com/office/powerpoint/2010/main" val="317791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jump into some results. In this lovely quadriptych designed by my colleague George Rauta you see a solution of the porous convection problem as computed via the standard Krylov method GMRES, preconditioned either by ILU0 or by our multigrid implementation. In the lower row you see some computations of the error of GMRES and of our multigrid, this time just using Gauss-Seidel and no Krylov methods at all, so the simplest smoother straight from the book, and actually I think our multigrid is just a tad cleaner. On the right we have some performance stats in terms of iterations to converge. GMRES with multigrid does really rather a lot better than with ILU0 preconditioning, and even straight multigrid really is not so slow. So, our multigrid solver can drop into quite complicated systems of PDEs and do good work. Now, we haven’t put nearly as much time into optimizing this code as our friends at </a:t>
            </a:r>
            <a:r>
              <a:rPr lang="en-US" dirty="0" err="1"/>
              <a:t>Krylov.jl</a:t>
            </a:r>
            <a:r>
              <a:rPr lang="en-US" dirty="0"/>
              <a:t> have, but I can still show you some results with actual runtime…</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11</a:t>
            </a:fld>
            <a:endParaRPr lang="en-US" sz="1200">
              <a:solidFill>
                <a:schemeClr val="dk1"/>
              </a:solidFill>
              <a:cs typeface="Calibri"/>
              <a:sym typeface="Calibri"/>
            </a:endParaRPr>
          </a:p>
        </p:txBody>
      </p:sp>
    </p:spTree>
    <p:extLst>
      <p:ext uri="{BB962C8B-B14F-4D97-AF65-F5344CB8AC3E}">
        <p14:creationId xmlns:p14="http://schemas.microsoft.com/office/powerpoint/2010/main" val="559815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6913-190C-FAB7-2583-F58319CE5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72C19-582E-5F5E-6049-8155A5E998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6CD2D-3E3A-DDAB-CCA7-A514A073F407}"/>
              </a:ext>
            </a:extLst>
          </p:cNvPr>
          <p:cNvSpPr>
            <a:spLocks noGrp="1"/>
          </p:cNvSpPr>
          <p:nvPr>
            <p:ph type="body" idx="1"/>
          </p:nvPr>
        </p:nvSpPr>
        <p:spPr/>
        <p:txBody>
          <a:bodyPr/>
          <a:lstStyle/>
          <a:p>
            <a:r>
              <a:rPr lang="en-US" sz="1200" dirty="0">
                <a:latin typeface="XITS"/>
                <a:ea typeface="XITS" panose="02000503000000000000" pitchFamily="2" charset="0"/>
              </a:rPr>
              <a:t>LU factors together are a magnitude denser than the original matrix, </a:t>
            </a:r>
            <a:r>
              <a:rPr lang="en-US" sz="1200" dirty="0">
                <a:latin typeface="XITS"/>
              </a:rPr>
              <a:t>sparsity is ~186.7</a:t>
            </a:r>
            <a:r>
              <a:rPr lang="en-US" sz="1200" dirty="0">
                <a:latin typeface="XITS"/>
                <a:ea typeface="XITS" panose="02000503000000000000" pitchFamily="2" charset="0"/>
              </a:rPr>
              <a:t>)</a:t>
            </a:r>
          </a:p>
          <a:p>
            <a:r>
              <a:rPr lang="en-US" sz="1200" dirty="0">
                <a:latin typeface="XITS"/>
                <a:ea typeface="XITS" panose="02000503000000000000" pitchFamily="2" charset="0"/>
              </a:rPr>
              <a:t>ILU From </a:t>
            </a:r>
            <a:r>
              <a:rPr lang="en-US" sz="1200" dirty="0" err="1">
                <a:latin typeface="XITS"/>
                <a:ea typeface="XITS" panose="02000503000000000000" pitchFamily="2" charset="0"/>
              </a:rPr>
              <a:t>KrylovPreconditioners.jl</a:t>
            </a:r>
            <a:r>
              <a:rPr lang="en-US" sz="1200" dirty="0">
                <a:latin typeface="XITS"/>
                <a:ea typeface="XITS" panose="02000503000000000000" pitchFamily="2" charset="0"/>
              </a:rPr>
              <a:t>, </a:t>
            </a:r>
          </a:p>
          <a:p>
            <a:endParaRPr lang="en-US" sz="1200" dirty="0">
              <a:latin typeface="XITS"/>
              <a:ea typeface="XITS" panose="02000503000000000000" pitchFamily="2" charset="0"/>
            </a:endParaRPr>
          </a:p>
          <a:p>
            <a:r>
              <a:rPr lang="en-US" sz="1200" dirty="0">
                <a:latin typeface="XITS"/>
                <a:ea typeface="XITS" panose="02000503000000000000" pitchFamily="2" charset="0"/>
              </a:rPr>
              <a:t>These results were worked out for a simple Laplacian solve on a big old mesh with 2 million vertices, so, just LU factorizing and solving is really fast once you have the factorization, but if you look below you see computing the factorization in the first place is way too slow. Even just heuristically computing the ILU0 preconditioner for the conjugate gradient method was kind of crazy. With raw multigrid and Gauss-Seidel we see we’re extremely fast in comparison, and with seven meshes the error is not too bad; or we can squeeze another OOM out of the error by using MG to precondition CG instead. So, what does out implementation look like?</a:t>
            </a:r>
          </a:p>
          <a:p>
            <a:endParaRPr lang="en-US" dirty="0"/>
          </a:p>
        </p:txBody>
      </p:sp>
      <p:sp>
        <p:nvSpPr>
          <p:cNvPr id="4" name="Slide Number Placeholder 3">
            <a:extLst>
              <a:ext uri="{FF2B5EF4-FFF2-40B4-BE49-F238E27FC236}">
                <a16:creationId xmlns:a16="http://schemas.microsoft.com/office/drawing/2014/main" id="{91FB352C-5EF4-4B28-81A4-9DD4971FA58A}"/>
              </a:ext>
            </a:extLst>
          </p:cNvPr>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12</a:t>
            </a:fld>
            <a:endParaRPr lang="en-US" sz="1200">
              <a:solidFill>
                <a:schemeClr val="dk1"/>
              </a:solidFill>
              <a:cs typeface="Calibri"/>
              <a:sym typeface="Calibri"/>
            </a:endParaRPr>
          </a:p>
        </p:txBody>
      </p:sp>
    </p:spTree>
    <p:extLst>
      <p:ext uri="{BB962C8B-B14F-4D97-AF65-F5344CB8AC3E}">
        <p14:creationId xmlns:p14="http://schemas.microsoft.com/office/powerpoint/2010/main" val="369885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 </a:t>
            </a:r>
            <a:r>
              <a:rPr lang="en-US" dirty="0" err="1"/>
              <a:t>triangulated_grid</a:t>
            </a:r>
            <a:r>
              <a:rPr lang="en-US" dirty="0"/>
              <a:t>(1,1,1/4,sqrt(3)/2*1/4,Point3D,false)</a:t>
            </a:r>
          </a:p>
          <a:p>
            <a:r>
              <a:rPr lang="en-US" dirty="0"/>
              <a:t>function </a:t>
            </a:r>
            <a:r>
              <a:rPr lang="en-US" dirty="0" err="1"/>
              <a:t>plot_residuals</a:t>
            </a:r>
            <a:r>
              <a:rPr lang="en-US" dirty="0"/>
              <a:t>(s; cycles=1:50, </a:t>
            </a:r>
            <a:r>
              <a:rPr lang="en-US" dirty="0" err="1"/>
              <a:t>timeit</a:t>
            </a:r>
            <a:r>
              <a:rPr lang="en-US" dirty="0"/>
              <a:t>=false)</a:t>
            </a:r>
          </a:p>
          <a:p>
            <a:r>
              <a:rPr lang="en-US" dirty="0"/>
              <a:t>  </a:t>
            </a:r>
            <a:r>
              <a:rPr lang="en-US" dirty="0" err="1"/>
              <a:t>i</a:t>
            </a:r>
            <a:r>
              <a:rPr lang="en-US" dirty="0"/>
              <a:t> = 0</a:t>
            </a:r>
          </a:p>
          <a:p>
            <a:r>
              <a:rPr lang="en-US" dirty="0"/>
              <a:t>  function residuals(scheme::</a:t>
            </a:r>
            <a:r>
              <a:rPr lang="en-US" dirty="0" err="1"/>
              <a:t>AbstractSubdivisionScheme</a:t>
            </a:r>
            <a:r>
              <a:rPr lang="en-US" dirty="0"/>
              <a:t>, level, sizes)</a:t>
            </a:r>
          </a:p>
          <a:p>
            <a:r>
              <a:rPr lang="en-US" dirty="0"/>
              <a:t>    series = </a:t>
            </a:r>
            <a:r>
              <a:rPr lang="en-US" dirty="0" err="1"/>
              <a:t>PrimalGeometricMapSeries</a:t>
            </a:r>
            <a:r>
              <a:rPr lang="en-US" dirty="0"/>
              <a:t>(s, scheme, level);</a:t>
            </a:r>
          </a:p>
          <a:p>
            <a:r>
              <a:rPr lang="en-US" dirty="0"/>
              <a:t>    md = </a:t>
            </a:r>
            <a:r>
              <a:rPr lang="en-US" dirty="0" err="1"/>
              <a:t>MGData</a:t>
            </a:r>
            <a:r>
              <a:rPr lang="en-US" dirty="0"/>
              <a:t>(series, </a:t>
            </a:r>
            <a:r>
              <a:rPr lang="en-US" dirty="0" err="1"/>
              <a:t>sd</a:t>
            </a:r>
            <a:r>
              <a:rPr lang="en-US" dirty="0"/>
              <a:t> -&gt; ∇²(0, </a:t>
            </a:r>
            <a:r>
              <a:rPr lang="en-US" dirty="0" err="1"/>
              <a:t>sd</a:t>
            </a:r>
            <a:r>
              <a:rPr lang="en-US" dirty="0"/>
              <a:t>), 3, scheme)</a:t>
            </a:r>
          </a:p>
          <a:p>
            <a:r>
              <a:rPr lang="en-US" dirty="0"/>
              <a:t>    </a:t>
            </a:r>
            <a:r>
              <a:rPr lang="en-US" dirty="0" err="1"/>
              <a:t>sd</a:t>
            </a:r>
            <a:r>
              <a:rPr lang="en-US" dirty="0"/>
              <a:t> = </a:t>
            </a:r>
            <a:r>
              <a:rPr lang="en-US" dirty="0" err="1"/>
              <a:t>finest_mesh</a:t>
            </a:r>
            <a:r>
              <a:rPr lang="en-US" dirty="0"/>
              <a:t>(series)</a:t>
            </a:r>
          </a:p>
          <a:p>
            <a:r>
              <a:rPr lang="en-US" dirty="0"/>
              <a:t>    push!(sizes, </a:t>
            </a:r>
            <a:r>
              <a:rPr lang="en-US" dirty="0" err="1"/>
              <a:t>nv</a:t>
            </a:r>
            <a:r>
              <a:rPr lang="en-US" dirty="0"/>
              <a:t>(</a:t>
            </a:r>
            <a:r>
              <a:rPr lang="en-US" dirty="0" err="1"/>
              <a:t>sd</a:t>
            </a:r>
            <a:r>
              <a:rPr lang="en-US" dirty="0"/>
              <a:t>))</a:t>
            </a:r>
          </a:p>
          <a:p>
            <a:r>
              <a:rPr lang="en-US" dirty="0"/>
              <a:t>    L = first(</a:t>
            </a:r>
            <a:r>
              <a:rPr lang="en-US" dirty="0" err="1"/>
              <a:t>md.operators</a:t>
            </a:r>
            <a:r>
              <a:rPr lang="en-US" dirty="0"/>
              <a:t>)</a:t>
            </a:r>
          </a:p>
          <a:p>
            <a:r>
              <a:rPr lang="en-US" dirty="0"/>
              <a:t>    b = L*rand(</a:t>
            </a:r>
            <a:r>
              <a:rPr lang="en-US" dirty="0" err="1"/>
              <a:t>nv</a:t>
            </a:r>
            <a:r>
              <a:rPr lang="en-US" dirty="0"/>
              <a:t>(</a:t>
            </a:r>
            <a:r>
              <a:rPr lang="en-US" dirty="0" err="1"/>
              <a:t>sd</a:t>
            </a:r>
            <a:r>
              <a:rPr lang="en-US" dirty="0"/>
              <a:t>)) #put into range of the Laplacian for solvability</a:t>
            </a:r>
          </a:p>
          <a:p>
            <a:r>
              <a:rPr lang="en-US" dirty="0"/>
              <a:t>    u0 = zeros(</a:t>
            </a:r>
            <a:r>
              <a:rPr lang="en-US" dirty="0" err="1"/>
              <a:t>nv</a:t>
            </a:r>
            <a:r>
              <a:rPr lang="en-US" dirty="0"/>
              <a:t>(</a:t>
            </a:r>
            <a:r>
              <a:rPr lang="en-US" dirty="0" err="1"/>
              <a:t>sd</a:t>
            </a:r>
            <a:r>
              <a:rPr lang="en-US" dirty="0"/>
              <a:t>))</a:t>
            </a:r>
          </a:p>
          <a:p>
            <a:r>
              <a:rPr lang="en-US" dirty="0"/>
              <a:t>    </a:t>
            </a:r>
            <a:r>
              <a:rPr lang="en-US" dirty="0" err="1"/>
              <a:t>ress</a:t>
            </a:r>
            <a:r>
              <a:rPr lang="en-US" dirty="0"/>
              <a:t> = map(cycles) do </a:t>
            </a:r>
            <a:r>
              <a:rPr lang="en-US" dirty="0" err="1"/>
              <a:t>cyc</a:t>
            </a:r>
          </a:p>
          <a:p>
            <a:r>
              <a:rPr lang="en-US" dirty="0"/>
              <a:t>      if </a:t>
            </a:r>
            <a:r>
              <a:rPr lang="en-US" dirty="0" err="1"/>
              <a:t>timeit</a:t>
            </a:r>
          </a:p>
          <a:p>
            <a:r>
              <a:rPr lang="en-US" dirty="0"/>
              <a:t>        # 2[schemes] * 3[levels'] * 50[cycles'] = 300[trials]</a:t>
            </a:r>
          </a:p>
          <a:p>
            <a:r>
              <a:rPr lang="en-US" dirty="0"/>
              <a:t>        @info </a:t>
            </a:r>
            <a:r>
              <a:rPr lang="en-US" dirty="0" err="1"/>
              <a:t>i</a:t>
            </a:r>
          </a:p>
          <a:p>
            <a:r>
              <a:rPr lang="en-US" dirty="0"/>
              <a:t>        </a:t>
            </a:r>
            <a:r>
              <a:rPr lang="en-US" dirty="0" err="1"/>
              <a:t>i</a:t>
            </a:r>
            <a:r>
              <a:rPr lang="en-US" dirty="0"/>
              <a:t> += 1</a:t>
            </a:r>
          </a:p>
          <a:p>
            <a:r>
              <a:rPr lang="en-US" dirty="0"/>
              <a:t>        @elapsed u = </a:t>
            </a:r>
            <a:r>
              <a:rPr lang="en-US" dirty="0" err="1"/>
              <a:t>multigrid_vcycles</a:t>
            </a:r>
            <a:r>
              <a:rPr lang="en-US" dirty="0"/>
              <a:t>(u0,b,md,cyc)</a:t>
            </a:r>
          </a:p>
          <a:p>
            <a:r>
              <a:rPr lang="en-US" dirty="0"/>
              <a:t>      else</a:t>
            </a:r>
          </a:p>
          <a:p>
            <a:r>
              <a:rPr lang="en-US" dirty="0"/>
              <a:t>        u = </a:t>
            </a:r>
            <a:r>
              <a:rPr lang="en-US" dirty="0" err="1"/>
              <a:t>multigrid_vcycles</a:t>
            </a:r>
            <a:r>
              <a:rPr lang="en-US" dirty="0"/>
              <a:t>(u0,b,md,cyc)</a:t>
            </a:r>
          </a:p>
          <a:p>
            <a:r>
              <a:rPr lang="en-US" dirty="0"/>
              <a:t>        norm(L*u-b)/norm(b)</a:t>
            </a:r>
          </a:p>
          <a:p>
            <a:r>
              <a:rPr lang="en-US" dirty="0"/>
              <a:t>      end</a:t>
            </a:r>
          </a:p>
          <a:p>
            <a:r>
              <a:rPr lang="en-US" dirty="0"/>
              <a:t>    end</a:t>
            </a:r>
          </a:p>
          <a:p>
            <a:r>
              <a:rPr lang="en-US" dirty="0"/>
              <a:t>  end</a:t>
            </a:r>
          </a:p>
          <a:p>
            <a:r>
              <a:rPr lang="en-US" dirty="0"/>
              <a:t>  </a:t>
            </a:r>
            <a:r>
              <a:rPr lang="en-US" dirty="0" err="1"/>
              <a:t>bin_sizes</a:t>
            </a:r>
            <a:r>
              <a:rPr lang="en-US" dirty="0"/>
              <a:t> = []</a:t>
            </a:r>
          </a:p>
          <a:p>
            <a:r>
              <a:rPr lang="en-US" dirty="0"/>
              <a:t>  </a:t>
            </a:r>
            <a:r>
              <a:rPr lang="en-US" dirty="0" err="1"/>
              <a:t>bin_ress</a:t>
            </a:r>
            <a:r>
              <a:rPr lang="en-US" dirty="0"/>
              <a:t> = map(lev -&gt; residuals(</a:t>
            </a:r>
            <a:r>
              <a:rPr lang="en-US" dirty="0" err="1"/>
              <a:t>BinarySubdivision</a:t>
            </a:r>
            <a:r>
              <a:rPr lang="en-US" dirty="0"/>
              <a:t>(), lev, </a:t>
            </a:r>
            <a:r>
              <a:rPr lang="en-US" dirty="0" err="1"/>
              <a:t>bin_sizes</a:t>
            </a:r>
            <a:r>
              <a:rPr lang="en-US" dirty="0"/>
              <a:t>), 2:4)</a:t>
            </a:r>
          </a:p>
          <a:p>
            <a:r>
              <a:rPr lang="en-US" dirty="0"/>
              <a:t>  </a:t>
            </a:r>
            <a:r>
              <a:rPr lang="en-US" dirty="0" err="1"/>
              <a:t>cub_sizes</a:t>
            </a:r>
            <a:r>
              <a:rPr lang="en-US" dirty="0"/>
              <a:t> = []</a:t>
            </a:r>
          </a:p>
          <a:p>
            <a:r>
              <a:rPr lang="en-US" dirty="0"/>
              <a:t>  </a:t>
            </a:r>
            <a:r>
              <a:rPr lang="en-US" dirty="0" err="1"/>
              <a:t>cub_ress</a:t>
            </a:r>
            <a:r>
              <a:rPr lang="en-US" dirty="0"/>
              <a:t> = map(lev -&gt; residuals(</a:t>
            </a:r>
            <a:r>
              <a:rPr lang="en-US" dirty="0" err="1"/>
              <a:t>CubicSubdivision</a:t>
            </a:r>
            <a:r>
              <a:rPr lang="en-US" dirty="0"/>
              <a:t>(), lev, </a:t>
            </a:r>
            <a:r>
              <a:rPr lang="en-US" dirty="0" err="1"/>
              <a:t>cub_sizes</a:t>
            </a:r>
            <a:r>
              <a:rPr lang="en-US" dirty="0"/>
              <a:t>), 2:4)</a:t>
            </a:r>
          </a:p>
          <a:p>
            <a:r>
              <a:rPr lang="en-US" dirty="0"/>
              <a:t>  f = Figure()</a:t>
            </a:r>
          </a:p>
          <a:p>
            <a:r>
              <a:rPr lang="en-US" dirty="0"/>
              <a:t>  ax = </a:t>
            </a:r>
            <a:r>
              <a:rPr lang="en-US" dirty="0" err="1"/>
              <a:t>CairoMakie.Axis</a:t>
            </a:r>
            <a:r>
              <a:rPr lang="en-US" dirty="0"/>
              <a:t>(f[1,1];</a:t>
            </a:r>
          </a:p>
          <a:p>
            <a:r>
              <a:rPr lang="en-US" dirty="0"/>
              <a:t>    title = "Multigrid V-cycles",</a:t>
            </a:r>
          </a:p>
          <a:p>
            <a:r>
              <a:rPr lang="en-US" dirty="0"/>
              <a:t>    </a:t>
            </a:r>
            <a:r>
              <a:rPr lang="en-US" dirty="0" err="1"/>
              <a:t>yscale</a:t>
            </a:r>
            <a:r>
              <a:rPr lang="en-US" dirty="0"/>
              <a:t> = </a:t>
            </a:r>
            <a:r>
              <a:rPr lang="en-US" dirty="0" err="1"/>
              <a:t>timeit</a:t>
            </a:r>
            <a:r>
              <a:rPr lang="en-US" dirty="0"/>
              <a:t> ? identity : log10,</a:t>
            </a:r>
          </a:p>
          <a:p>
            <a:r>
              <a:rPr lang="en-US" dirty="0"/>
              <a:t>    </a:t>
            </a:r>
            <a:r>
              <a:rPr lang="en-US" dirty="0" err="1"/>
              <a:t>ylabel</a:t>
            </a:r>
            <a:r>
              <a:rPr lang="en-US" dirty="0"/>
              <a:t> = </a:t>
            </a:r>
            <a:r>
              <a:rPr lang="en-US" dirty="0" err="1"/>
              <a:t>timeit</a:t>
            </a:r>
            <a:r>
              <a:rPr lang="en-US" dirty="0"/>
              <a:t> ? "execution time [s]" : "log₁₀(relative error)",</a:t>
            </a:r>
          </a:p>
          <a:p>
            <a:r>
              <a:rPr lang="en-US" dirty="0"/>
              <a:t>    </a:t>
            </a:r>
            <a:r>
              <a:rPr lang="en-US" dirty="0" err="1"/>
              <a:t>xlabel</a:t>
            </a:r>
            <a:r>
              <a:rPr lang="en-US" dirty="0"/>
              <a:t> = "# cycles")</a:t>
            </a:r>
          </a:p>
          <a:p>
            <a:r>
              <a:rPr lang="en-US" dirty="0"/>
              <a:t>  colors = [:blue, :green, :orange]</a:t>
            </a:r>
          </a:p>
          <a:p>
            <a:r>
              <a:rPr lang="en-US" dirty="0"/>
              <a:t>  for lev in 1:3</a:t>
            </a:r>
          </a:p>
          <a:p>
            <a:r>
              <a:rPr lang="en-US" dirty="0"/>
              <a:t>    lines!(ax, </a:t>
            </a:r>
            <a:r>
              <a:rPr lang="en-US" dirty="0" err="1"/>
              <a:t>bin_ress</a:t>
            </a:r>
            <a:r>
              <a:rPr lang="en-US" dirty="0"/>
              <a:t>[lev],</a:t>
            </a:r>
          </a:p>
          <a:p>
            <a:r>
              <a:rPr lang="en-US" dirty="0"/>
              <a:t>      label="binary, $(lev+1) levels, $(</a:t>
            </a:r>
            <a:r>
              <a:rPr lang="en-US" dirty="0" err="1"/>
              <a:t>bin_sizes</a:t>
            </a:r>
            <a:r>
              <a:rPr lang="en-US" dirty="0"/>
              <a:t>[lev]) vertices",</a:t>
            </a:r>
          </a:p>
          <a:p>
            <a:r>
              <a:rPr lang="en-US" dirty="0"/>
              <a:t>      </a:t>
            </a:r>
            <a:r>
              <a:rPr lang="en-US" dirty="0" err="1"/>
              <a:t>linestyle</a:t>
            </a:r>
            <a:r>
              <a:rPr lang="en-US" dirty="0"/>
              <a:t>=:solid, color=colors[lev])</a:t>
            </a:r>
          </a:p>
          <a:p>
            <a:r>
              <a:rPr lang="en-US" dirty="0"/>
              <a:t>    lines!(ax, </a:t>
            </a:r>
            <a:r>
              <a:rPr lang="en-US" dirty="0" err="1"/>
              <a:t>cub_ress</a:t>
            </a:r>
            <a:r>
              <a:rPr lang="en-US" dirty="0"/>
              <a:t>[lev],</a:t>
            </a:r>
          </a:p>
          <a:p>
            <a:r>
              <a:rPr lang="en-US" dirty="0"/>
              <a:t>      label="cubic, $(lev+1) levels, $(</a:t>
            </a:r>
            <a:r>
              <a:rPr lang="en-US" dirty="0" err="1"/>
              <a:t>cub_sizes</a:t>
            </a:r>
            <a:r>
              <a:rPr lang="en-US" dirty="0"/>
              <a:t>[lev]) vertices",</a:t>
            </a:r>
          </a:p>
          <a:p>
            <a:r>
              <a:rPr lang="en-US" dirty="0"/>
              <a:t>      </a:t>
            </a:r>
            <a:r>
              <a:rPr lang="en-US" dirty="0" err="1"/>
              <a:t>linestyle</a:t>
            </a:r>
            <a:r>
              <a:rPr lang="en-US" dirty="0"/>
              <a:t>=:dash, color=colors[lev])</a:t>
            </a:r>
          </a:p>
          <a:p>
            <a:r>
              <a:rPr lang="en-US" dirty="0"/>
              <a:t>  end </a:t>
            </a:r>
          </a:p>
          <a:p>
            <a:r>
              <a:rPr lang="en-US" dirty="0"/>
              <a:t>  f[1,2] = Legend(</a:t>
            </a:r>
            <a:r>
              <a:rPr lang="en-US" dirty="0" err="1"/>
              <a:t>f,ax,"Scheme</a:t>
            </a:r>
            <a:r>
              <a:rPr lang="en-US" dirty="0"/>
              <a:t>")</a:t>
            </a:r>
          </a:p>
          <a:p>
            <a:r>
              <a:rPr lang="en-US" dirty="0"/>
              <a:t>  f</a:t>
            </a:r>
          </a:p>
          <a:p>
            <a:r>
              <a:rPr lang="en-US" dirty="0"/>
              <a:t>end</a:t>
            </a:r>
          </a:p>
          <a:p>
            <a:r>
              <a:rPr lang="en-US" dirty="0" err="1"/>
              <a:t>plot_residuals</a:t>
            </a:r>
            <a:r>
              <a:rPr lang="en-US" dirty="0"/>
              <a:t>(s, </a:t>
            </a:r>
            <a:r>
              <a:rPr lang="en-US" dirty="0" err="1"/>
              <a:t>timeit</a:t>
            </a:r>
            <a:r>
              <a:rPr lang="en-US" dirty="0"/>
              <a:t>=true)</a:t>
            </a:r>
          </a:p>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13</a:t>
            </a:fld>
            <a:endParaRPr lang="en-US" sz="1200">
              <a:solidFill>
                <a:schemeClr val="dk1"/>
              </a:solidFill>
              <a:cs typeface="Calibri"/>
              <a:sym typeface="Calibri"/>
            </a:endParaRPr>
          </a:p>
        </p:txBody>
      </p:sp>
    </p:spTree>
    <p:extLst>
      <p:ext uri="{BB962C8B-B14F-4D97-AF65-F5344CB8AC3E}">
        <p14:creationId xmlns:p14="http://schemas.microsoft.com/office/powerpoint/2010/main" val="807671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Bulleted)">
  <p:cSld name="Title and Content (Bulleted)">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454028" y="-77821"/>
            <a:ext cx="11481810"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dk1"/>
              </a:buClr>
              <a:buSzPts val="1800"/>
              <a:buNone/>
              <a:defRPr b="0" i="0" cap="none" spc="0">
                <a:ln w="0"/>
                <a:solidFill>
                  <a:schemeClr val="tx1"/>
                </a:solidFill>
                <a:effectLst>
                  <a:outerShdw blurRad="38100" dist="19050" dir="2700000" algn="tl" rotWithShape="0">
                    <a:schemeClr val="dk1">
                      <a:alpha val="40000"/>
                    </a:schemeClr>
                  </a:outerShdw>
                </a:effectLst>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32"/>
          <p:cNvSpPr txBox="1">
            <a:spLocks noGrp="1"/>
          </p:cNvSpPr>
          <p:nvPr>
            <p:ph type="body" idx="1"/>
          </p:nvPr>
        </p:nvSpPr>
        <p:spPr>
          <a:xfrm>
            <a:off x="457200" y="933855"/>
            <a:ext cx="13716002" cy="6772653"/>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200"/>
              </a:spcBef>
              <a:spcAft>
                <a:spcPts val="0"/>
              </a:spcAft>
              <a:buClr>
                <a:schemeClr val="dk1"/>
              </a:buClr>
              <a:buSzPts val="3600"/>
              <a:buChar char="•"/>
              <a:defRPr b="0" i="0">
                <a:solidFill>
                  <a:schemeClr val="accent6">
                    <a:lumMod val="50000"/>
                  </a:schemeClr>
                </a:solidFill>
                <a:latin typeface="XITS" panose="02000503000000000000" pitchFamily="2" charset="0"/>
                <a:ea typeface="XITS" panose="02000503000000000000" pitchFamily="2" charset="0"/>
              </a:defRPr>
            </a:lvl1pPr>
            <a:lvl2pPr marL="914400" lvl="1" indent="-431800" algn="l">
              <a:lnSpc>
                <a:spcPct val="100000"/>
              </a:lnSpc>
              <a:spcBef>
                <a:spcPts val="1200"/>
              </a:spcBef>
              <a:spcAft>
                <a:spcPts val="0"/>
              </a:spcAft>
              <a:buClr>
                <a:schemeClr val="dk1"/>
              </a:buClr>
              <a:buSzPts val="3200"/>
              <a:buChar char="-"/>
              <a:defRPr/>
            </a:lvl2pPr>
            <a:lvl3pPr marL="1371600" lvl="2" indent="-379730" algn="l">
              <a:lnSpc>
                <a:spcPct val="100000"/>
              </a:lnSpc>
              <a:spcBef>
                <a:spcPts val="1200"/>
              </a:spcBef>
              <a:spcAft>
                <a:spcPts val="0"/>
              </a:spcAft>
              <a:buClr>
                <a:schemeClr val="dk1"/>
              </a:buClr>
              <a:buSzPts val="2380"/>
              <a:buChar char="•"/>
              <a:defRPr/>
            </a:lvl3pPr>
            <a:lvl4pPr marL="1828800" lvl="3" indent="-228600" algn="l">
              <a:lnSpc>
                <a:spcPct val="100000"/>
              </a:lnSpc>
              <a:spcBef>
                <a:spcPts val="1200"/>
              </a:spcBef>
              <a:spcAft>
                <a:spcPts val="0"/>
              </a:spcAft>
              <a:buClr>
                <a:schemeClr val="dk1"/>
              </a:buClr>
              <a:buSzPts val="2400"/>
              <a:buFont typeface="Calibri"/>
              <a:buNone/>
              <a:defRPr/>
            </a:lvl4pPr>
            <a:lvl5pPr marL="2286000" lvl="4" indent="-228600" algn="l">
              <a:lnSpc>
                <a:spcPct val="100000"/>
              </a:lnSpc>
              <a:spcBef>
                <a:spcPts val="1200"/>
              </a:spcBef>
              <a:spcAft>
                <a:spcPts val="0"/>
              </a:spcAft>
              <a:buClr>
                <a:schemeClr val="dk1"/>
              </a:buClr>
              <a:buSzPts val="24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32"/>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b="0" i="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pic>
        <p:nvPicPr>
          <p:cNvPr id="3" name="Picture 2">
            <a:extLst>
              <a:ext uri="{FF2B5EF4-FFF2-40B4-BE49-F238E27FC236}">
                <a16:creationId xmlns:a16="http://schemas.microsoft.com/office/drawing/2014/main" id="{3B3F2A93-79A2-1DD0-6FF9-5E1814BA6035}"/>
              </a:ext>
            </a:extLst>
          </p:cNvPr>
          <p:cNvPicPr>
            <a:picLocks noChangeAspect="1"/>
          </p:cNvPicPr>
          <p:nvPr userDrawn="1"/>
        </p:nvPicPr>
        <p:blipFill>
          <a:blip r:embed="rId2"/>
          <a:stretch>
            <a:fillRect/>
          </a:stretch>
        </p:blipFill>
        <p:spPr>
          <a:xfrm>
            <a:off x="12103768" y="60878"/>
            <a:ext cx="638934" cy="63893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Bullete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909"/>
            <a:ext cx="13719175" cy="914400"/>
          </a:xfrm>
        </p:spPr>
        <p:txBody>
          <a:bodyPr/>
          <a:lstStyle>
            <a:lvl1pPr>
              <a:defRPr b="0" i="0">
                <a:latin typeface="XITS" panose="02000503000000000000" pitchFamily="2" charset="0"/>
                <a:ea typeface="XITS" panose="02000503000000000000" pitchFamily="2" charset="0"/>
              </a:defRPr>
            </a:lvl1pPr>
          </a:lstStyle>
          <a:p>
            <a:r>
              <a:rPr lang="en-US"/>
              <a:t>Click to edit Master title style</a:t>
            </a:r>
          </a:p>
        </p:txBody>
      </p:sp>
      <p:sp>
        <p:nvSpPr>
          <p:cNvPr id="4" name="Body Text 3"/>
          <p:cNvSpPr>
            <a:spLocks noGrp="1"/>
          </p:cNvSpPr>
          <p:nvPr>
            <p:ph type="body" idx="1"/>
          </p:nvPr>
        </p:nvSpPr>
        <p:spPr>
          <a:xfrm>
            <a:off x="457200" y="1645919"/>
            <a:ext cx="13716001" cy="6035040"/>
          </a:xfrm>
          <a:prstGeom prst="rect">
            <a:avLst/>
          </a:prstGeom>
        </p:spPr>
        <p:txBody>
          <a:bodyPr vert="horz" lIns="91440" tIns="45720" rIns="91440" bIns="45720" rtlCol="0" anchor="ctr">
            <a:normAutofit/>
          </a:bodyPr>
          <a:lstStyle>
            <a:lvl1pPr>
              <a:lnSpc>
                <a:spcPct val="100000"/>
              </a:lnSpc>
              <a:spcBef>
                <a:spcPts val="1200"/>
              </a:spcBef>
              <a:defRPr b="0" i="0">
                <a:latin typeface="XITS" panose="02000503000000000000" pitchFamily="2" charset="0"/>
                <a:ea typeface="XITS" panose="02000503000000000000" pitchFamily="2" charset="0"/>
              </a:defRPr>
            </a:lvl1pPr>
            <a:lvl2pPr>
              <a:lnSpc>
                <a:spcPct val="100000"/>
              </a:lnSpc>
              <a:spcBef>
                <a:spcPts val="1200"/>
              </a:spcBef>
              <a:defRPr b="0" i="0">
                <a:latin typeface="XITS" panose="02000503000000000000" pitchFamily="2" charset="0"/>
                <a:ea typeface="XITS" panose="02000503000000000000" pitchFamily="2" charset="0"/>
              </a:defRPr>
            </a:lvl2pPr>
            <a:lvl3pPr>
              <a:lnSpc>
                <a:spcPct val="100000"/>
              </a:lnSpc>
              <a:spcBef>
                <a:spcPts val="1200"/>
              </a:spcBef>
              <a:defRPr b="0" i="0">
                <a:latin typeface="XITS" panose="02000503000000000000" pitchFamily="2" charset="0"/>
                <a:ea typeface="XITS" panose="02000503000000000000" pitchFamily="2" charset="0"/>
              </a:defRPr>
            </a:lvl3pPr>
            <a:lvl4pPr>
              <a:lnSpc>
                <a:spcPct val="100000"/>
              </a:lnSpc>
              <a:spcBef>
                <a:spcPts val="1200"/>
              </a:spcBef>
              <a:defRPr b="0" i="0">
                <a:latin typeface="XITS" panose="02000503000000000000" pitchFamily="2" charset="0"/>
                <a:ea typeface="XITS" panose="02000503000000000000" pitchFamily="2" charset="0"/>
              </a:defRPr>
            </a:lvl4pPr>
            <a:lvl5pPr>
              <a:lnSpc>
                <a:spcPct val="100000"/>
              </a:lnSpc>
              <a:spcBef>
                <a:spcPts val="1200"/>
              </a:spcBef>
              <a:defRPr b="0" i="0">
                <a:latin typeface="XITS" panose="02000503000000000000" pitchFamily="2" charset="0"/>
                <a:ea typeface="XITS" panose="02000503000000000000"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0"/>
          </p:nvPr>
        </p:nvSpPr>
        <p:spPr/>
        <p:txBody>
          <a:bodyPr/>
          <a:lstStyle>
            <a:lvl1pPr>
              <a:defRPr b="0" i="0"/>
            </a:lvl1pPr>
          </a:lstStyle>
          <a:p>
            <a:fld id="{34C4C6BE-FA5D-433F-A739-66C8793A6982}" type="slidenum">
              <a:rPr lang="en-US" smtClean="0"/>
              <a:pPr/>
              <a:t>‹#›</a:t>
            </a:fld>
            <a:endParaRPr lang="en-US"/>
          </a:p>
        </p:txBody>
      </p:sp>
    </p:spTree>
    <p:extLst>
      <p:ext uri="{BB962C8B-B14F-4D97-AF65-F5344CB8AC3E}">
        <p14:creationId xmlns:p14="http://schemas.microsoft.com/office/powerpoint/2010/main" val="611046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latin typeface="XITS" panose="02000503000000000000" pitchFamily="2" charset="0"/>
                <a:ea typeface="XITS" panose="02000503000000000000" pitchFamily="2" charset="0"/>
              </a:defRPr>
            </a:lvl1pPr>
          </a:lstStyle>
          <a:p>
            <a:pPr>
              <a:defRPr/>
            </a:pPr>
            <a:r>
              <a:rPr lang="en-US"/>
              <a:t>Distribution Statement</a:t>
            </a:r>
          </a:p>
        </p:txBody>
      </p:sp>
      <p:sp>
        <p:nvSpPr>
          <p:cNvPr id="4" name="Slide Number Placeholder 3"/>
          <p:cNvSpPr>
            <a:spLocks noGrp="1"/>
          </p:cNvSpPr>
          <p:nvPr>
            <p:ph type="sldNum" sz="quarter" idx="11"/>
          </p:nvPr>
        </p:nvSpPr>
        <p:spPr/>
        <p:txBody>
          <a:bodyPr/>
          <a:lstStyle>
            <a:lvl1pPr>
              <a:defRPr b="0" i="0"/>
            </a:lvl1pPr>
          </a:lstStyle>
          <a:p>
            <a:pPr>
              <a:defRPr/>
            </a:pPr>
            <a:fld id="{231CC523-8BC6-4921-807A-66BD262F34AB}" type="slidenum">
              <a:rPr lang="en-US" smtClean="0"/>
              <a:pPr>
                <a:defRPr/>
              </a:pPr>
              <a:t>‹#›</a:t>
            </a:fld>
            <a:endParaRPr lang="en-US"/>
          </a:p>
        </p:txBody>
      </p:sp>
      <p:sp>
        <p:nvSpPr>
          <p:cNvPr id="7" name="Title 1"/>
          <p:cNvSpPr>
            <a:spLocks noGrp="1"/>
          </p:cNvSpPr>
          <p:nvPr>
            <p:ph type="ctrTitle"/>
          </p:nvPr>
        </p:nvSpPr>
        <p:spPr>
          <a:xfrm>
            <a:off x="2194560" y="181701"/>
            <a:ext cx="11826240" cy="735178"/>
          </a:xfrm>
        </p:spPr>
        <p:txBody>
          <a:bodyPr>
            <a:normAutofit/>
          </a:bodyPr>
          <a:lstStyle>
            <a:lvl1pPr algn="l">
              <a:defRPr sz="2880" b="0" i="0">
                <a:latin typeface="XITS" panose="02000503000000000000" pitchFamily="2" charset="0"/>
                <a:ea typeface="XITS" panose="02000503000000000000" pitchFamily="2" charset="0"/>
                <a:cs typeface="Tahoma" pitchFamily="34" charset="0"/>
              </a:defRPr>
            </a:lvl1pPr>
          </a:lstStyle>
          <a:p>
            <a:r>
              <a:rPr lang="en-US"/>
              <a:t>Click to edit Master title style</a:t>
            </a:r>
          </a:p>
        </p:txBody>
      </p:sp>
      <p:cxnSp>
        <p:nvCxnSpPr>
          <p:cNvPr id="8" name="Straight Connector 7"/>
          <p:cNvCxnSpPr>
            <a:cxnSpLocks noChangeShapeType="1"/>
          </p:cNvCxnSpPr>
          <p:nvPr userDrawn="1"/>
        </p:nvCxnSpPr>
        <p:spPr bwMode="auto">
          <a:xfrm>
            <a:off x="457201" y="1010027"/>
            <a:ext cx="135635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18230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963B-4553-E74A-9CB0-32F4D31E95A9}"/>
              </a:ext>
            </a:extLst>
          </p:cNvPr>
          <p:cNvSpPr>
            <a:spLocks noGrp="1"/>
          </p:cNvSpPr>
          <p:nvPr>
            <p:ph type="title"/>
          </p:nvPr>
        </p:nvSpPr>
        <p:spPr>
          <a:xfrm>
            <a:off x="1007746" y="548640"/>
            <a:ext cx="4718684" cy="1920240"/>
          </a:xfrm>
        </p:spPr>
        <p:txBody>
          <a:bodyPr anchor="b"/>
          <a:lstStyle>
            <a:lvl1pPr>
              <a:defRPr sz="3840" b="0" i="0">
                <a:latin typeface="XITS" panose="02000503000000000000" pitchFamily="2" charset="0"/>
                <a:ea typeface="XITS" panose="02000503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2E705DE-511C-4B47-820A-0B42F47ADCBE}"/>
              </a:ext>
            </a:extLst>
          </p:cNvPr>
          <p:cNvSpPr>
            <a:spLocks noGrp="1"/>
          </p:cNvSpPr>
          <p:nvPr>
            <p:ph idx="1"/>
          </p:nvPr>
        </p:nvSpPr>
        <p:spPr>
          <a:xfrm>
            <a:off x="6219826" y="1184911"/>
            <a:ext cx="7406640" cy="5848350"/>
          </a:xfrm>
        </p:spPr>
        <p:txBody>
          <a:bodyPr/>
          <a:lstStyle>
            <a:lvl1pPr>
              <a:defRPr sz="3840" b="0" i="0">
                <a:latin typeface="XITS" panose="02000503000000000000" pitchFamily="2" charset="0"/>
                <a:ea typeface="XITS" panose="02000503000000000000" pitchFamily="2" charset="0"/>
              </a:defRPr>
            </a:lvl1pPr>
            <a:lvl2pPr>
              <a:defRPr sz="3360" b="0" i="0">
                <a:latin typeface="XITS" panose="02000503000000000000" pitchFamily="2" charset="0"/>
                <a:ea typeface="XITS" panose="02000503000000000000" pitchFamily="2" charset="0"/>
              </a:defRPr>
            </a:lvl2pPr>
            <a:lvl3pPr>
              <a:defRPr sz="2880" b="0" i="0">
                <a:latin typeface="XITS" panose="02000503000000000000" pitchFamily="2" charset="0"/>
                <a:ea typeface="XITS" panose="02000503000000000000" pitchFamily="2" charset="0"/>
              </a:defRPr>
            </a:lvl3pPr>
            <a:lvl4pPr>
              <a:defRPr sz="2400" b="0" i="0">
                <a:latin typeface="XITS" panose="02000503000000000000" pitchFamily="2" charset="0"/>
                <a:ea typeface="XITS" panose="02000503000000000000" pitchFamily="2" charset="0"/>
              </a:defRPr>
            </a:lvl4pPr>
            <a:lvl5pPr>
              <a:defRPr sz="2400" b="0" i="0">
                <a:latin typeface="XITS" panose="02000503000000000000" pitchFamily="2" charset="0"/>
                <a:ea typeface="XITS" panose="02000503000000000000" pitchFamily="2" charset="0"/>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D90BC6-E823-1A4A-A1C0-4B10A3A482B0}"/>
              </a:ext>
            </a:extLst>
          </p:cNvPr>
          <p:cNvSpPr>
            <a:spLocks noGrp="1"/>
          </p:cNvSpPr>
          <p:nvPr>
            <p:ph type="body" sz="half" idx="2"/>
          </p:nvPr>
        </p:nvSpPr>
        <p:spPr>
          <a:xfrm>
            <a:off x="1007746" y="2468880"/>
            <a:ext cx="4718684" cy="4573906"/>
          </a:xfrm>
        </p:spPr>
        <p:txBody>
          <a:bodyPr/>
          <a:lstStyle>
            <a:lvl1pPr marL="0" indent="0">
              <a:buNone/>
              <a:defRPr sz="1920" b="0" i="0">
                <a:latin typeface="XITS" panose="02000503000000000000" pitchFamily="2" charset="0"/>
                <a:ea typeface="XITS" panose="02000503000000000000" pitchFamily="2" charset="0"/>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CC1A43BB-151F-824F-9F02-34690A36C67A}"/>
              </a:ext>
            </a:extLst>
          </p:cNvPr>
          <p:cNvSpPr>
            <a:spLocks noGrp="1"/>
          </p:cNvSpPr>
          <p:nvPr>
            <p:ph type="dt" sz="half" idx="10"/>
          </p:nvPr>
        </p:nvSpPr>
        <p:spPr/>
        <p:txBody>
          <a:bodyPr/>
          <a:lstStyle>
            <a:lvl1pPr>
              <a:defRPr b="0" i="0">
                <a:latin typeface="XITS" panose="02000503000000000000" pitchFamily="2" charset="0"/>
                <a:ea typeface="XITS" panose="02000503000000000000" pitchFamily="2" charset="0"/>
              </a:defRPr>
            </a:lvl1pPr>
          </a:lstStyle>
          <a:p>
            <a:fld id="{27282431-3BA1-0040-A873-EE7F10F0702B}" type="datetimeFigureOut">
              <a:rPr lang="en-US" smtClean="0"/>
              <a:pPr/>
              <a:t>4/16/25</a:t>
            </a:fld>
            <a:endParaRPr lang="en-US"/>
          </a:p>
        </p:txBody>
      </p:sp>
      <p:sp>
        <p:nvSpPr>
          <p:cNvPr id="6" name="Footer Placeholder 5">
            <a:extLst>
              <a:ext uri="{FF2B5EF4-FFF2-40B4-BE49-F238E27FC236}">
                <a16:creationId xmlns:a16="http://schemas.microsoft.com/office/drawing/2014/main" id="{63118E3B-18AD-564D-BF0B-0641E06D8D00}"/>
              </a:ext>
            </a:extLst>
          </p:cNvPr>
          <p:cNvSpPr>
            <a:spLocks noGrp="1"/>
          </p:cNvSpPr>
          <p:nvPr>
            <p:ph type="ftr" sz="quarter" idx="11"/>
          </p:nvPr>
        </p:nvSpPr>
        <p:spPr/>
        <p:txBody>
          <a:bodyPr/>
          <a:lstStyle>
            <a:lvl1pPr>
              <a:defRPr b="0" i="0">
                <a:latin typeface="XITS" panose="02000503000000000000" pitchFamily="2" charset="0"/>
                <a:ea typeface="XITS" panose="02000503000000000000" pitchFamily="2" charset="0"/>
              </a:defRPr>
            </a:lvl1pPr>
          </a:lstStyle>
          <a:p>
            <a:endParaRPr lang="en-US"/>
          </a:p>
        </p:txBody>
      </p:sp>
      <p:sp>
        <p:nvSpPr>
          <p:cNvPr id="7" name="Slide Number Placeholder 6">
            <a:extLst>
              <a:ext uri="{FF2B5EF4-FFF2-40B4-BE49-F238E27FC236}">
                <a16:creationId xmlns:a16="http://schemas.microsoft.com/office/drawing/2014/main" id="{014E2FB7-6935-D140-8B6B-21B188E7F541}"/>
              </a:ext>
            </a:extLst>
          </p:cNvPr>
          <p:cNvSpPr>
            <a:spLocks noGrp="1"/>
          </p:cNvSpPr>
          <p:nvPr>
            <p:ph type="sldNum" sz="quarter" idx="12"/>
          </p:nvPr>
        </p:nvSpPr>
        <p:spPr/>
        <p:txBody>
          <a:bodyPr/>
          <a:lstStyle>
            <a:lvl1pPr>
              <a:defRPr b="0" i="0"/>
            </a:lvl1pPr>
          </a:lstStyle>
          <a:p>
            <a:fld id="{3854F5DF-596E-DE4D-94A6-245D5E43C587}" type="slidenum">
              <a:rPr lang="en-US" smtClean="0"/>
              <a:pPr/>
              <a:t>‹#›</a:t>
            </a:fld>
            <a:endParaRPr lang="en-US"/>
          </a:p>
        </p:txBody>
      </p:sp>
    </p:spTree>
    <p:extLst>
      <p:ext uri="{BB962C8B-B14F-4D97-AF65-F5344CB8AC3E}">
        <p14:creationId xmlns:p14="http://schemas.microsoft.com/office/powerpoint/2010/main" val="4031679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0"/>
        <p:cNvGrpSpPr/>
        <p:nvPr/>
      </p:nvGrpSpPr>
      <p:grpSpPr>
        <a:xfrm>
          <a:off x="0" y="0"/>
          <a:ext cx="0" cy="0"/>
          <a:chOff x="0" y="0"/>
          <a:chExt cx="0" cy="0"/>
        </a:xfrm>
      </p:grpSpPr>
      <p:sp>
        <p:nvSpPr>
          <p:cNvPr id="31" name="Google Shape;31;p34"/>
          <p:cNvSpPr txBox="1">
            <a:spLocks noGrp="1"/>
          </p:cNvSpPr>
          <p:nvPr>
            <p:ph type="ctrTitle"/>
          </p:nvPr>
        </p:nvSpPr>
        <p:spPr>
          <a:xfrm>
            <a:off x="498733" y="1191320"/>
            <a:ext cx="13632960" cy="328416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5200"/>
              <a:buFont typeface="Calibri"/>
              <a:buNone/>
              <a:defRPr sz="8320" b="0" i="0">
                <a:latin typeface="XITS" panose="02000503000000000000" pitchFamily="2" charset="0"/>
                <a:ea typeface="XITS" panose="02000503000000000000" pitchFamily="2" charset="0"/>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endParaRPr/>
          </a:p>
        </p:txBody>
      </p:sp>
      <p:sp>
        <p:nvSpPr>
          <p:cNvPr id="32" name="Google Shape;32;p34"/>
          <p:cNvSpPr txBox="1">
            <a:spLocks noGrp="1"/>
          </p:cNvSpPr>
          <p:nvPr>
            <p:ph type="subTitle" idx="1"/>
          </p:nvPr>
        </p:nvSpPr>
        <p:spPr>
          <a:xfrm>
            <a:off x="498720" y="4534600"/>
            <a:ext cx="13632960" cy="126816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4480" b="0" i="0">
                <a:latin typeface="XITS" panose="02000503000000000000" pitchFamily="2" charset="0"/>
                <a:ea typeface="XITS" panose="02000503000000000000" pitchFamily="2" charset="0"/>
              </a:defRPr>
            </a:lvl1pPr>
            <a:lvl2pPr lvl="1" algn="ctr">
              <a:lnSpc>
                <a:spcPct val="100000"/>
              </a:lnSpc>
              <a:spcBef>
                <a:spcPts val="0"/>
              </a:spcBef>
              <a:spcAft>
                <a:spcPts val="0"/>
              </a:spcAft>
              <a:buClr>
                <a:schemeClr val="dk1"/>
              </a:buClr>
              <a:buSzPts val="2800"/>
              <a:buNone/>
              <a:defRPr sz="4480"/>
            </a:lvl2pPr>
            <a:lvl3pPr lvl="2" algn="ctr">
              <a:lnSpc>
                <a:spcPct val="100000"/>
              </a:lnSpc>
              <a:spcBef>
                <a:spcPts val="0"/>
              </a:spcBef>
              <a:spcAft>
                <a:spcPts val="0"/>
              </a:spcAft>
              <a:buClr>
                <a:schemeClr val="dk1"/>
              </a:buClr>
              <a:buSzPts val="2800"/>
              <a:buNone/>
              <a:defRPr sz="4480"/>
            </a:lvl3pPr>
            <a:lvl4pPr lvl="3" algn="ctr">
              <a:lnSpc>
                <a:spcPct val="100000"/>
              </a:lnSpc>
              <a:spcBef>
                <a:spcPts val="0"/>
              </a:spcBef>
              <a:spcAft>
                <a:spcPts val="0"/>
              </a:spcAft>
              <a:buClr>
                <a:schemeClr val="dk1"/>
              </a:buClr>
              <a:buSzPts val="2800"/>
              <a:buFont typeface="Calibri"/>
              <a:buNone/>
              <a:defRPr sz="4480"/>
            </a:lvl4pPr>
            <a:lvl5pPr lvl="4" algn="ctr">
              <a:lnSpc>
                <a:spcPct val="100000"/>
              </a:lnSpc>
              <a:spcBef>
                <a:spcPts val="0"/>
              </a:spcBef>
              <a:spcAft>
                <a:spcPts val="0"/>
              </a:spcAft>
              <a:buClr>
                <a:schemeClr val="dk1"/>
              </a:buClr>
              <a:buSzPts val="2800"/>
              <a:buFont typeface="Calibri"/>
              <a:buNone/>
              <a:defRPr sz="4480"/>
            </a:lvl5pPr>
            <a:lvl6pPr lvl="5" algn="ctr">
              <a:lnSpc>
                <a:spcPct val="100000"/>
              </a:lnSpc>
              <a:spcBef>
                <a:spcPts val="0"/>
              </a:spcBef>
              <a:spcAft>
                <a:spcPts val="0"/>
              </a:spcAft>
              <a:buClr>
                <a:schemeClr val="dk1"/>
              </a:buClr>
              <a:buSzPts val="2800"/>
              <a:buNone/>
              <a:defRPr sz="4480"/>
            </a:lvl6pPr>
            <a:lvl7pPr lvl="6" algn="ctr">
              <a:lnSpc>
                <a:spcPct val="100000"/>
              </a:lnSpc>
              <a:spcBef>
                <a:spcPts val="0"/>
              </a:spcBef>
              <a:spcAft>
                <a:spcPts val="0"/>
              </a:spcAft>
              <a:buClr>
                <a:schemeClr val="dk1"/>
              </a:buClr>
              <a:buSzPts val="2800"/>
              <a:buNone/>
              <a:defRPr sz="4480"/>
            </a:lvl7pPr>
            <a:lvl8pPr lvl="7" algn="ctr">
              <a:lnSpc>
                <a:spcPct val="100000"/>
              </a:lnSpc>
              <a:spcBef>
                <a:spcPts val="0"/>
              </a:spcBef>
              <a:spcAft>
                <a:spcPts val="0"/>
              </a:spcAft>
              <a:buClr>
                <a:schemeClr val="dk1"/>
              </a:buClr>
              <a:buSzPts val="2800"/>
              <a:buNone/>
              <a:defRPr sz="4480"/>
            </a:lvl8pPr>
            <a:lvl9pPr lvl="8" algn="ctr">
              <a:lnSpc>
                <a:spcPct val="100000"/>
              </a:lnSpc>
              <a:spcBef>
                <a:spcPts val="0"/>
              </a:spcBef>
              <a:spcAft>
                <a:spcPts val="0"/>
              </a:spcAft>
              <a:buClr>
                <a:schemeClr val="dk1"/>
              </a:buClr>
              <a:buSzPts val="2800"/>
              <a:buNone/>
              <a:defRPr sz="4480"/>
            </a:lvl9pPr>
          </a:lstStyle>
          <a:p>
            <a:endParaRPr/>
          </a:p>
        </p:txBody>
      </p:sp>
      <p:sp>
        <p:nvSpPr>
          <p:cNvPr id="33" name="Google Shape;33;p34"/>
          <p:cNvSpPr txBox="1">
            <a:spLocks noGrp="1"/>
          </p:cNvSpPr>
          <p:nvPr>
            <p:ph type="sldNum" idx="12"/>
          </p:nvPr>
        </p:nvSpPr>
        <p:spPr>
          <a:xfrm>
            <a:off x="13555933" y="7461147"/>
            <a:ext cx="877920" cy="629760"/>
          </a:xfrm>
          <a:prstGeom prst="rect">
            <a:avLst/>
          </a:prstGeom>
          <a:noFill/>
          <a:ln>
            <a:noFill/>
          </a:ln>
        </p:spPr>
        <p:txBody>
          <a:bodyPr spcFirstLastPara="1" wrap="square" lIns="91425" tIns="91425" rIns="91425" bIns="91425" anchor="ctr" anchorCtr="0">
            <a:noAutofit/>
          </a:bodyPr>
          <a:lstStyle>
            <a:lvl1pPr marL="0" lvl="0" indent="0" algn="r">
              <a:buClr>
                <a:srgbClr val="888B97"/>
              </a:buClr>
              <a:buSzPts val="1600"/>
              <a:buFont typeface="Calibri"/>
              <a:buNone/>
              <a:defRPr sz="1600" b="0" i="0">
                <a:solidFill>
                  <a:srgbClr val="888B97"/>
                </a:solidFill>
                <a:latin typeface="XITS" panose="02000503000000000000" pitchFamily="2" charset="0"/>
                <a:ea typeface="XITS" panose="02000503000000000000" pitchFamily="2" charset="0"/>
                <a:cs typeface="Calibri"/>
                <a:sym typeface="Calibri"/>
              </a:defRPr>
            </a:lvl1pPr>
            <a:lvl2pPr marL="0" lvl="1" indent="0" algn="r">
              <a:buClr>
                <a:srgbClr val="888B97"/>
              </a:buClr>
              <a:buSzPts val="1600"/>
              <a:buFont typeface="Calibri"/>
              <a:buNone/>
              <a:defRPr sz="1600">
                <a:solidFill>
                  <a:srgbClr val="888B97"/>
                </a:solidFill>
                <a:latin typeface="Calibri"/>
                <a:ea typeface="Calibri"/>
                <a:cs typeface="Calibri"/>
                <a:sym typeface="Calibri"/>
              </a:defRPr>
            </a:lvl2pPr>
            <a:lvl3pPr marL="0" lvl="2" indent="0" algn="r">
              <a:buClr>
                <a:srgbClr val="888B97"/>
              </a:buClr>
              <a:buSzPts val="1600"/>
              <a:buFont typeface="Calibri"/>
              <a:buNone/>
              <a:defRPr sz="1600">
                <a:solidFill>
                  <a:srgbClr val="888B97"/>
                </a:solidFill>
                <a:latin typeface="Calibri"/>
                <a:ea typeface="Calibri"/>
                <a:cs typeface="Calibri"/>
                <a:sym typeface="Calibri"/>
              </a:defRPr>
            </a:lvl3pPr>
            <a:lvl4pPr marL="0" lvl="3" indent="0" algn="r">
              <a:buClr>
                <a:srgbClr val="888B97"/>
              </a:buClr>
              <a:buSzPts val="1600"/>
              <a:buFont typeface="Calibri"/>
              <a:buNone/>
              <a:defRPr sz="1600">
                <a:solidFill>
                  <a:srgbClr val="888B97"/>
                </a:solidFill>
                <a:latin typeface="Calibri"/>
                <a:ea typeface="Calibri"/>
                <a:cs typeface="Calibri"/>
                <a:sym typeface="Calibri"/>
              </a:defRPr>
            </a:lvl4pPr>
            <a:lvl5pPr marL="0" lvl="4" indent="0" algn="r">
              <a:buClr>
                <a:srgbClr val="888B97"/>
              </a:buClr>
              <a:buSzPts val="1600"/>
              <a:buFont typeface="Calibri"/>
              <a:buNone/>
              <a:defRPr sz="1600">
                <a:solidFill>
                  <a:srgbClr val="888B97"/>
                </a:solidFill>
                <a:latin typeface="Calibri"/>
                <a:ea typeface="Calibri"/>
                <a:cs typeface="Calibri"/>
                <a:sym typeface="Calibri"/>
              </a:defRPr>
            </a:lvl5pPr>
            <a:lvl6pPr marL="0" lvl="5" indent="0" algn="r">
              <a:buClr>
                <a:srgbClr val="888B97"/>
              </a:buClr>
              <a:buSzPts val="1600"/>
              <a:buFont typeface="Calibri"/>
              <a:buNone/>
              <a:defRPr sz="1600">
                <a:solidFill>
                  <a:srgbClr val="888B97"/>
                </a:solidFill>
                <a:latin typeface="Calibri"/>
                <a:ea typeface="Calibri"/>
                <a:cs typeface="Calibri"/>
                <a:sym typeface="Calibri"/>
              </a:defRPr>
            </a:lvl6pPr>
            <a:lvl7pPr marL="0" lvl="6" indent="0" algn="r">
              <a:buClr>
                <a:srgbClr val="888B97"/>
              </a:buClr>
              <a:buSzPts val="1600"/>
              <a:buFont typeface="Calibri"/>
              <a:buNone/>
              <a:defRPr sz="1600">
                <a:solidFill>
                  <a:srgbClr val="888B97"/>
                </a:solidFill>
                <a:latin typeface="Calibri"/>
                <a:ea typeface="Calibri"/>
                <a:cs typeface="Calibri"/>
                <a:sym typeface="Calibri"/>
              </a:defRPr>
            </a:lvl7pPr>
            <a:lvl8pPr marL="0" lvl="7" indent="0" algn="r">
              <a:buClr>
                <a:srgbClr val="888B97"/>
              </a:buClr>
              <a:buSzPts val="1600"/>
              <a:buFont typeface="Calibri"/>
              <a:buNone/>
              <a:defRPr sz="1600">
                <a:solidFill>
                  <a:srgbClr val="888B97"/>
                </a:solidFill>
                <a:latin typeface="Calibri"/>
                <a:ea typeface="Calibri"/>
                <a:cs typeface="Calibri"/>
                <a:sym typeface="Calibri"/>
              </a:defRPr>
            </a:lvl8pPr>
            <a:lvl9pPr marL="0" lvl="8" indent="0" algn="r">
              <a:buClr>
                <a:srgbClr val="888B97"/>
              </a:buClr>
              <a:buSzPts val="1600"/>
              <a:buFont typeface="Calibri"/>
              <a:buNone/>
              <a:defRPr sz="1600">
                <a:solidFill>
                  <a:srgbClr val="888B97"/>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7513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lternative Title Master">
  <p:cSld name="Alternative Title Master">
    <p:spTree>
      <p:nvGrpSpPr>
        <p:cNvPr id="1" name="Shape 38"/>
        <p:cNvGrpSpPr/>
        <p:nvPr/>
      </p:nvGrpSpPr>
      <p:grpSpPr>
        <a:xfrm>
          <a:off x="0" y="0"/>
          <a:ext cx="0" cy="0"/>
          <a:chOff x="0" y="0"/>
          <a:chExt cx="0" cy="0"/>
        </a:xfrm>
      </p:grpSpPr>
      <p:sp>
        <p:nvSpPr>
          <p:cNvPr id="39" name="Google Shape;39;p36"/>
          <p:cNvSpPr txBox="1">
            <a:spLocks noGrp="1"/>
          </p:cNvSpPr>
          <p:nvPr>
            <p:ph type="body" idx="1"/>
          </p:nvPr>
        </p:nvSpPr>
        <p:spPr>
          <a:xfrm>
            <a:off x="4220369" y="4965000"/>
            <a:ext cx="6189662" cy="44071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000"/>
              </a:spcBef>
              <a:spcAft>
                <a:spcPts val="0"/>
              </a:spcAft>
              <a:buClr>
                <a:schemeClr val="dk1"/>
              </a:buClr>
              <a:buSzPts val="2800"/>
              <a:buNone/>
              <a:defRPr sz="2800" b="0" i="0">
                <a:latin typeface="XITS" panose="02000503000000000000" pitchFamily="2" charset="0"/>
                <a:ea typeface="XITS" panose="02000503000000000000" pitchFamily="2" charset="0"/>
              </a:defRPr>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600"/>
              </a:spcBef>
              <a:spcAft>
                <a:spcPts val="0"/>
              </a:spcAft>
              <a:buClr>
                <a:schemeClr val="dk1"/>
              </a:buClr>
              <a:buSzPts val="1530"/>
              <a:buNone/>
              <a:defRPr sz="1800" b="1"/>
            </a:lvl3pPr>
            <a:lvl4pPr marL="1828800" lvl="3" indent="-228600" algn="l">
              <a:lnSpc>
                <a:spcPct val="100000"/>
              </a:lnSpc>
              <a:spcBef>
                <a:spcPts val="600"/>
              </a:spcBef>
              <a:spcAft>
                <a:spcPts val="0"/>
              </a:spcAft>
              <a:buClr>
                <a:schemeClr val="dk1"/>
              </a:buClr>
              <a:buSzPts val="1600"/>
              <a:buFont typeface="Calibri"/>
              <a:buNone/>
              <a:defRPr sz="1600" b="1"/>
            </a:lvl4pPr>
            <a:lvl5pPr marL="2286000" lvl="4" indent="-228600" algn="l">
              <a:lnSpc>
                <a:spcPct val="100000"/>
              </a:lnSpc>
              <a:spcBef>
                <a:spcPts val="600"/>
              </a:spcBef>
              <a:spcAft>
                <a:spcPts val="0"/>
              </a:spcAft>
              <a:buClr>
                <a:schemeClr val="dk1"/>
              </a:buClr>
              <a:buSzPts val="1600"/>
              <a:buFont typeface="Calibri"/>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 name="Google Shape;40;p36"/>
          <p:cNvSpPr txBox="1">
            <a:spLocks noGrp="1"/>
          </p:cNvSpPr>
          <p:nvPr>
            <p:ph type="body" idx="2"/>
          </p:nvPr>
        </p:nvSpPr>
        <p:spPr>
          <a:xfrm>
            <a:off x="4205288" y="5879399"/>
            <a:ext cx="6219825" cy="44071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000"/>
              </a:spcBef>
              <a:spcAft>
                <a:spcPts val="0"/>
              </a:spcAft>
              <a:buClr>
                <a:schemeClr val="dk1"/>
              </a:buClr>
              <a:buSzPts val="2800"/>
              <a:buNone/>
              <a:defRPr sz="2800" b="0" i="0">
                <a:latin typeface="XITS" panose="02000503000000000000" pitchFamily="2" charset="0"/>
                <a:ea typeface="XITS" panose="02000503000000000000" pitchFamily="2" charset="0"/>
              </a:defRPr>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600"/>
              </a:spcBef>
              <a:spcAft>
                <a:spcPts val="0"/>
              </a:spcAft>
              <a:buClr>
                <a:schemeClr val="dk1"/>
              </a:buClr>
              <a:buSzPts val="1530"/>
              <a:buNone/>
              <a:defRPr sz="1800" b="1"/>
            </a:lvl3pPr>
            <a:lvl4pPr marL="1828800" lvl="3" indent="-228600" algn="l">
              <a:lnSpc>
                <a:spcPct val="100000"/>
              </a:lnSpc>
              <a:spcBef>
                <a:spcPts val="600"/>
              </a:spcBef>
              <a:spcAft>
                <a:spcPts val="0"/>
              </a:spcAft>
              <a:buClr>
                <a:schemeClr val="dk1"/>
              </a:buClr>
              <a:buSzPts val="1600"/>
              <a:buFont typeface="Calibri"/>
              <a:buNone/>
              <a:defRPr sz="1600" b="1"/>
            </a:lvl4pPr>
            <a:lvl5pPr marL="2286000" lvl="4" indent="-228600" algn="l">
              <a:lnSpc>
                <a:spcPct val="100000"/>
              </a:lnSpc>
              <a:spcBef>
                <a:spcPts val="600"/>
              </a:spcBef>
              <a:spcAft>
                <a:spcPts val="0"/>
              </a:spcAft>
              <a:buClr>
                <a:schemeClr val="dk1"/>
              </a:buClr>
              <a:buSzPts val="1600"/>
              <a:buFont typeface="Calibri"/>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36"/>
          <p:cNvSpPr txBox="1">
            <a:spLocks noGrp="1"/>
          </p:cNvSpPr>
          <p:nvPr>
            <p:ph type="title"/>
          </p:nvPr>
        </p:nvSpPr>
        <p:spPr>
          <a:xfrm>
            <a:off x="2363787" y="2756647"/>
            <a:ext cx="9902826" cy="1479176"/>
          </a:xfrm>
          <a:prstGeom prst="rect">
            <a:avLst/>
          </a:prstGeom>
          <a:noFill/>
          <a:ln>
            <a:noFill/>
          </a:ln>
        </p:spPr>
        <p:txBody>
          <a:bodyPr spcFirstLastPara="1" wrap="square" lIns="91425" tIns="0" rIns="91425" bIns="0" anchor="ctr" anchorCtr="0">
            <a:normAutofit/>
          </a:bodyPr>
          <a:lstStyle>
            <a:lvl1pPr lvl="0" algn="ctr">
              <a:lnSpc>
                <a:spcPct val="100000"/>
              </a:lnSpc>
              <a:spcBef>
                <a:spcPts val="0"/>
              </a:spcBef>
              <a:spcAft>
                <a:spcPts val="0"/>
              </a:spcAft>
              <a:buClr>
                <a:schemeClr val="dk1"/>
              </a:buClr>
              <a:buSzPts val="4800"/>
              <a:buFont typeface="Calibri"/>
              <a:buNone/>
              <a:defRPr sz="4800" b="0" i="0">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2" name="Google Shape;42;p36"/>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2073255" y="178700"/>
            <a:ext cx="2103120" cy="6488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ad with Title">
  <p:cSld name="Quad with Title">
    <p:spTree>
      <p:nvGrpSpPr>
        <p:cNvPr id="1" name="Shape 65"/>
        <p:cNvGrpSpPr/>
        <p:nvPr/>
      </p:nvGrpSpPr>
      <p:grpSpPr>
        <a:xfrm>
          <a:off x="0" y="0"/>
          <a:ext cx="0" cy="0"/>
          <a:chOff x="0" y="0"/>
          <a:chExt cx="0" cy="0"/>
        </a:xfrm>
      </p:grpSpPr>
      <p:cxnSp>
        <p:nvCxnSpPr>
          <p:cNvPr id="66" name="Google Shape;66;p42"/>
          <p:cNvCxnSpPr/>
          <p:nvPr/>
        </p:nvCxnSpPr>
        <p:spPr>
          <a:xfrm>
            <a:off x="7315200" y="1463432"/>
            <a:ext cx="0" cy="5814956"/>
          </a:xfrm>
          <a:prstGeom prst="straightConnector1">
            <a:avLst/>
          </a:prstGeom>
          <a:noFill/>
          <a:ln w="38100" cap="flat" cmpd="sng">
            <a:solidFill>
              <a:schemeClr val="dk1"/>
            </a:solidFill>
            <a:prstDash val="solid"/>
            <a:round/>
            <a:headEnd type="none" w="med" len="med"/>
            <a:tailEnd type="none" w="med" len="med"/>
          </a:ln>
        </p:spPr>
      </p:cxnSp>
      <p:cxnSp>
        <p:nvCxnSpPr>
          <p:cNvPr id="67" name="Google Shape;67;p42"/>
          <p:cNvCxnSpPr/>
          <p:nvPr/>
        </p:nvCxnSpPr>
        <p:spPr>
          <a:xfrm>
            <a:off x="0" y="1463432"/>
            <a:ext cx="14630400" cy="0"/>
          </a:xfrm>
          <a:prstGeom prst="straightConnector1">
            <a:avLst/>
          </a:prstGeom>
          <a:noFill/>
          <a:ln w="38100" cap="flat" cmpd="sng">
            <a:solidFill>
              <a:schemeClr val="dk1"/>
            </a:solidFill>
            <a:prstDash val="solid"/>
            <a:round/>
            <a:headEnd type="none" w="med" len="med"/>
            <a:tailEnd type="none" w="med" len="med"/>
          </a:ln>
        </p:spPr>
      </p:cxnSp>
      <p:cxnSp>
        <p:nvCxnSpPr>
          <p:cNvPr id="68" name="Google Shape;68;p42"/>
          <p:cNvCxnSpPr/>
          <p:nvPr/>
        </p:nvCxnSpPr>
        <p:spPr>
          <a:xfrm>
            <a:off x="0" y="4441023"/>
            <a:ext cx="14630400" cy="1651"/>
          </a:xfrm>
          <a:prstGeom prst="straightConnector1">
            <a:avLst/>
          </a:prstGeom>
          <a:noFill/>
          <a:ln w="38100" cap="flat" cmpd="sng">
            <a:solidFill>
              <a:schemeClr val="dk1"/>
            </a:solidFill>
            <a:prstDash val="solid"/>
            <a:round/>
            <a:headEnd type="none" w="med" len="med"/>
            <a:tailEnd type="none" w="med" len="med"/>
          </a:ln>
        </p:spPr>
      </p:cxnSp>
      <p:cxnSp>
        <p:nvCxnSpPr>
          <p:cNvPr id="69" name="Google Shape;69;p42"/>
          <p:cNvCxnSpPr/>
          <p:nvPr/>
        </p:nvCxnSpPr>
        <p:spPr>
          <a:xfrm>
            <a:off x="0" y="7291268"/>
            <a:ext cx="14630400" cy="0"/>
          </a:xfrm>
          <a:prstGeom prst="straightConnector1">
            <a:avLst/>
          </a:prstGeom>
          <a:noFill/>
          <a:ln w="38100" cap="flat" cmpd="sng">
            <a:solidFill>
              <a:schemeClr val="dk1"/>
            </a:solidFill>
            <a:prstDash val="solid"/>
            <a:round/>
            <a:headEnd type="none" w="med" len="med"/>
            <a:tailEnd type="none" w="med" len="med"/>
          </a:ln>
        </p:spPr>
      </p:cxnSp>
      <p:sp>
        <p:nvSpPr>
          <p:cNvPr id="70" name="Google Shape;70;p42"/>
          <p:cNvSpPr txBox="1">
            <a:spLocks noGrp="1"/>
          </p:cNvSpPr>
          <p:nvPr>
            <p:ph type="title"/>
          </p:nvPr>
        </p:nvSpPr>
        <p:spPr>
          <a:xfrm>
            <a:off x="455613" y="-95101"/>
            <a:ext cx="11480225"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dk1"/>
              </a:buClr>
              <a:buSzPts val="1800"/>
              <a:buNone/>
              <a:defRPr b="0" i="0" cap="none" spc="0">
                <a:ln w="0"/>
                <a:solidFill>
                  <a:schemeClr val="tx1"/>
                </a:solidFill>
                <a:effectLst>
                  <a:outerShdw blurRad="38100" dist="19050" dir="2700000" algn="tl" rotWithShape="0">
                    <a:schemeClr val="dk1">
                      <a:alpha val="40000"/>
                    </a:schemeClr>
                  </a:outerShdw>
                </a:effectLst>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b="0" i="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ad No Title">
  <p:cSld name="Quad No Title">
    <p:spTree>
      <p:nvGrpSpPr>
        <p:cNvPr id="1" name="Shape 72"/>
        <p:cNvGrpSpPr/>
        <p:nvPr/>
      </p:nvGrpSpPr>
      <p:grpSpPr>
        <a:xfrm>
          <a:off x="0" y="0"/>
          <a:ext cx="0" cy="0"/>
          <a:chOff x="0" y="0"/>
          <a:chExt cx="0" cy="0"/>
        </a:xfrm>
      </p:grpSpPr>
      <p:cxnSp>
        <p:nvCxnSpPr>
          <p:cNvPr id="73" name="Google Shape;73;p43"/>
          <p:cNvCxnSpPr/>
          <p:nvPr/>
        </p:nvCxnSpPr>
        <p:spPr>
          <a:xfrm>
            <a:off x="7315200" y="704189"/>
            <a:ext cx="0" cy="7525412"/>
          </a:xfrm>
          <a:prstGeom prst="straightConnector1">
            <a:avLst/>
          </a:prstGeom>
          <a:noFill/>
          <a:ln w="38100" cap="flat" cmpd="sng">
            <a:solidFill>
              <a:schemeClr val="dk1"/>
            </a:solidFill>
            <a:prstDash val="solid"/>
            <a:round/>
            <a:headEnd type="none" w="med" len="med"/>
            <a:tailEnd type="none" w="med" len="med"/>
          </a:ln>
        </p:spPr>
      </p:cxnSp>
      <p:cxnSp>
        <p:nvCxnSpPr>
          <p:cNvPr id="74" name="Google Shape;74;p43"/>
          <p:cNvCxnSpPr/>
          <p:nvPr/>
        </p:nvCxnSpPr>
        <p:spPr>
          <a:xfrm>
            <a:off x="0" y="4604709"/>
            <a:ext cx="14630400" cy="1833"/>
          </a:xfrm>
          <a:prstGeom prst="straightConnector1">
            <a:avLst/>
          </a:prstGeom>
          <a:noFill/>
          <a:ln w="38100" cap="flat" cmpd="sng">
            <a:solidFill>
              <a:schemeClr val="dk1"/>
            </a:solidFill>
            <a:prstDash val="solid"/>
            <a:round/>
            <a:headEnd type="none" w="med" len="med"/>
            <a:tailEnd type="none" w="med" len="med"/>
          </a:ln>
        </p:spPr>
      </p:cxnSp>
      <p:sp>
        <p:nvSpPr>
          <p:cNvPr id="75" name="Google Shape;75;p43"/>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b="0" i="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44"/>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b="0" i="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and Content (Bulleted, Black Background)">
  <p:cSld name="Title and Content (Bulleted, Black Background)">
    <p:bg>
      <p:bgPr>
        <a:solidFill>
          <a:srgbClr val="000000"/>
        </a:solidFill>
        <a:effectLst/>
      </p:bgPr>
    </p:bg>
    <p:spTree>
      <p:nvGrpSpPr>
        <p:cNvPr id="1" name="Shape 78"/>
        <p:cNvGrpSpPr/>
        <p:nvPr/>
      </p:nvGrpSpPr>
      <p:grpSpPr>
        <a:xfrm>
          <a:off x="0" y="0"/>
          <a:ext cx="0" cy="0"/>
          <a:chOff x="0" y="0"/>
          <a:chExt cx="0" cy="0"/>
        </a:xfrm>
      </p:grpSpPr>
      <p:sp>
        <p:nvSpPr>
          <p:cNvPr id="79" name="Google Shape;79;p45"/>
          <p:cNvSpPr txBox="1">
            <a:spLocks noGrp="1"/>
          </p:cNvSpPr>
          <p:nvPr>
            <p:ph type="title"/>
          </p:nvPr>
        </p:nvSpPr>
        <p:spPr>
          <a:xfrm>
            <a:off x="457200" y="731520"/>
            <a:ext cx="13719174"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lt1"/>
              </a:buClr>
              <a:buSzPts val="4400"/>
              <a:buFont typeface="Calibri"/>
              <a:buNone/>
              <a:defRPr b="0" i="0">
                <a:solidFill>
                  <a:schemeClr val="lt1"/>
                </a:solidFill>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a:solidFill>
                  <a:schemeClr val="lt1"/>
                </a:solidFill>
                <a:latin typeface="XITS" panose="02000503000000000000" pitchFamily="2" charset="0"/>
                <a:ea typeface="XITS" panose="02000503000000000000" pitchFamily="2" charset="0"/>
                <a:cs typeface="Calibri"/>
                <a:sym typeface="Calibri"/>
              </a:defRPr>
            </a:lvl1pPr>
            <a:lvl2pPr marL="0" lvl="1" indent="0" algn="r">
              <a:spcBef>
                <a:spcPts val="0"/>
              </a:spcBef>
              <a:buNone/>
              <a:defRPr sz="1600">
                <a:solidFill>
                  <a:schemeClr val="lt1"/>
                </a:solidFill>
                <a:latin typeface="Calibri"/>
                <a:ea typeface="Calibri"/>
                <a:cs typeface="Calibri"/>
                <a:sym typeface="Calibri"/>
              </a:defRPr>
            </a:lvl2pPr>
            <a:lvl3pPr marL="0" lvl="2" indent="0" algn="r">
              <a:spcBef>
                <a:spcPts val="0"/>
              </a:spcBef>
              <a:buNone/>
              <a:defRPr sz="1600">
                <a:solidFill>
                  <a:schemeClr val="lt1"/>
                </a:solidFill>
                <a:latin typeface="Calibri"/>
                <a:ea typeface="Calibri"/>
                <a:cs typeface="Calibri"/>
                <a:sym typeface="Calibri"/>
              </a:defRPr>
            </a:lvl3pPr>
            <a:lvl4pPr marL="0" lvl="3" indent="0" algn="r">
              <a:spcBef>
                <a:spcPts val="0"/>
              </a:spcBef>
              <a:buNone/>
              <a:defRPr sz="1600">
                <a:solidFill>
                  <a:schemeClr val="lt1"/>
                </a:solidFill>
                <a:latin typeface="Calibri"/>
                <a:ea typeface="Calibri"/>
                <a:cs typeface="Calibri"/>
                <a:sym typeface="Calibri"/>
              </a:defRPr>
            </a:lvl4pPr>
            <a:lvl5pPr marL="0" lvl="4" indent="0" algn="r">
              <a:spcBef>
                <a:spcPts val="0"/>
              </a:spcBef>
              <a:buNone/>
              <a:defRPr sz="1600">
                <a:solidFill>
                  <a:schemeClr val="lt1"/>
                </a:solidFill>
                <a:latin typeface="Calibri"/>
                <a:ea typeface="Calibri"/>
                <a:cs typeface="Calibri"/>
                <a:sym typeface="Calibri"/>
              </a:defRPr>
            </a:lvl5pPr>
            <a:lvl6pPr marL="0" lvl="5" indent="0" algn="r">
              <a:spcBef>
                <a:spcPts val="0"/>
              </a:spcBef>
              <a:buNone/>
              <a:defRPr sz="1600">
                <a:solidFill>
                  <a:schemeClr val="lt1"/>
                </a:solidFill>
                <a:latin typeface="Calibri"/>
                <a:ea typeface="Calibri"/>
                <a:cs typeface="Calibri"/>
                <a:sym typeface="Calibri"/>
              </a:defRPr>
            </a:lvl6pPr>
            <a:lvl7pPr marL="0" lvl="6" indent="0" algn="r">
              <a:spcBef>
                <a:spcPts val="0"/>
              </a:spcBef>
              <a:buNone/>
              <a:defRPr sz="1600">
                <a:solidFill>
                  <a:schemeClr val="lt1"/>
                </a:solidFill>
                <a:latin typeface="Calibri"/>
                <a:ea typeface="Calibri"/>
                <a:cs typeface="Calibri"/>
                <a:sym typeface="Calibri"/>
              </a:defRPr>
            </a:lvl7pPr>
            <a:lvl8pPr marL="0" lvl="7" indent="0" algn="r">
              <a:spcBef>
                <a:spcPts val="0"/>
              </a:spcBef>
              <a:buNone/>
              <a:defRPr sz="1600">
                <a:solidFill>
                  <a:schemeClr val="lt1"/>
                </a:solidFill>
                <a:latin typeface="Calibri"/>
                <a:ea typeface="Calibri"/>
                <a:cs typeface="Calibri"/>
                <a:sym typeface="Calibri"/>
              </a:defRPr>
            </a:lvl8pPr>
            <a:lvl9pPr marL="0" lvl="8" indent="0" algn="r">
              <a:spcBef>
                <a:spcPts val="0"/>
              </a:spcBef>
              <a:buNone/>
              <a:defRPr sz="1600">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pic>
        <p:nvPicPr>
          <p:cNvPr id="81" name="Google Shape;81;p45" descr="C:\Users\dcook7\svn-dcook\Projects\DCook\DC_Templates\logos\GTRI White solid png.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1634460" y="88613"/>
            <a:ext cx="2540328" cy="548640"/>
          </a:xfrm>
          <a:prstGeom prst="rect">
            <a:avLst/>
          </a:prstGeom>
          <a:noFill/>
          <a:ln>
            <a:noFill/>
          </a:ln>
        </p:spPr>
      </p:pic>
      <p:sp>
        <p:nvSpPr>
          <p:cNvPr id="82" name="Google Shape;82;p45"/>
          <p:cNvSpPr txBox="1">
            <a:spLocks noGrp="1"/>
          </p:cNvSpPr>
          <p:nvPr>
            <p:ph type="body" idx="1"/>
          </p:nvPr>
        </p:nvSpPr>
        <p:spPr>
          <a:xfrm>
            <a:off x="457200" y="1645919"/>
            <a:ext cx="13716002" cy="6035040"/>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200"/>
              </a:spcBef>
              <a:spcAft>
                <a:spcPts val="0"/>
              </a:spcAft>
              <a:buClr>
                <a:schemeClr val="lt1"/>
              </a:buClr>
              <a:buSzPts val="3600"/>
              <a:buChar char="•"/>
              <a:defRPr b="0" i="0">
                <a:solidFill>
                  <a:schemeClr val="lt1"/>
                </a:solidFill>
                <a:latin typeface="XITS" panose="02000503000000000000" pitchFamily="2" charset="0"/>
                <a:ea typeface="XITS" panose="02000503000000000000" pitchFamily="2" charset="0"/>
              </a:defRPr>
            </a:lvl1pPr>
            <a:lvl2pPr marL="914400" lvl="1" indent="-431800" algn="l">
              <a:lnSpc>
                <a:spcPct val="100000"/>
              </a:lnSpc>
              <a:spcBef>
                <a:spcPts val="1200"/>
              </a:spcBef>
              <a:spcAft>
                <a:spcPts val="0"/>
              </a:spcAft>
              <a:buClr>
                <a:schemeClr val="lt1"/>
              </a:buClr>
              <a:buSzPts val="3200"/>
              <a:buChar char="-"/>
              <a:defRPr>
                <a:solidFill>
                  <a:schemeClr val="lt1"/>
                </a:solidFill>
              </a:defRPr>
            </a:lvl2pPr>
            <a:lvl3pPr marL="1371600" lvl="2" indent="-379730" algn="l">
              <a:lnSpc>
                <a:spcPct val="100000"/>
              </a:lnSpc>
              <a:spcBef>
                <a:spcPts val="1200"/>
              </a:spcBef>
              <a:spcAft>
                <a:spcPts val="0"/>
              </a:spcAft>
              <a:buClr>
                <a:schemeClr val="lt1"/>
              </a:buClr>
              <a:buSzPts val="2380"/>
              <a:buChar char="•"/>
              <a:defRPr>
                <a:solidFill>
                  <a:schemeClr val="lt1"/>
                </a:solidFill>
              </a:defRPr>
            </a:lvl3pPr>
            <a:lvl4pPr marL="1828800" lvl="3" indent="-228600" algn="l">
              <a:lnSpc>
                <a:spcPct val="100000"/>
              </a:lnSpc>
              <a:spcBef>
                <a:spcPts val="1200"/>
              </a:spcBef>
              <a:spcAft>
                <a:spcPts val="0"/>
              </a:spcAft>
              <a:buClr>
                <a:schemeClr val="lt1"/>
              </a:buClr>
              <a:buSzPts val="2400"/>
              <a:buFont typeface="Calibri"/>
              <a:buNone/>
              <a:defRPr>
                <a:solidFill>
                  <a:schemeClr val="lt1"/>
                </a:solidFill>
              </a:defRPr>
            </a:lvl4pPr>
            <a:lvl5pPr marL="2286000" lvl="4" indent="-228600" algn="l">
              <a:lnSpc>
                <a:spcPct val="100000"/>
              </a:lnSpc>
              <a:spcBef>
                <a:spcPts val="1200"/>
              </a:spcBef>
              <a:spcAft>
                <a:spcPts val="0"/>
              </a:spcAft>
              <a:buClr>
                <a:schemeClr val="lt1"/>
              </a:buClr>
              <a:buSzPts val="2400"/>
              <a:buFont typeface="Calibri"/>
              <a:buNone/>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Numbered, Black Background)">
  <p:cSld name="Title and Content (Numbered, Black Background)">
    <p:bg>
      <p:bgPr>
        <a:solidFill>
          <a:srgbClr val="000000"/>
        </a:solidFill>
        <a:effectLst/>
      </p:bgPr>
    </p:bg>
    <p:spTree>
      <p:nvGrpSpPr>
        <p:cNvPr id="1" name="Shape 83"/>
        <p:cNvGrpSpPr/>
        <p:nvPr/>
      </p:nvGrpSpPr>
      <p:grpSpPr>
        <a:xfrm>
          <a:off x="0" y="0"/>
          <a:ext cx="0" cy="0"/>
          <a:chOff x="0" y="0"/>
          <a:chExt cx="0" cy="0"/>
        </a:xfrm>
      </p:grpSpPr>
      <p:sp>
        <p:nvSpPr>
          <p:cNvPr id="84" name="Google Shape;84;p46"/>
          <p:cNvSpPr txBox="1">
            <a:spLocks noGrp="1"/>
          </p:cNvSpPr>
          <p:nvPr>
            <p:ph type="title"/>
          </p:nvPr>
        </p:nvSpPr>
        <p:spPr>
          <a:xfrm>
            <a:off x="457200" y="731520"/>
            <a:ext cx="13719174"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lt1"/>
              </a:buClr>
              <a:buSzPts val="4400"/>
              <a:buFont typeface="Calibri"/>
              <a:buNone/>
              <a:defRPr b="0" i="0">
                <a:solidFill>
                  <a:schemeClr val="lt1"/>
                </a:solidFill>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46"/>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a:solidFill>
                  <a:schemeClr val="lt1"/>
                </a:solidFill>
                <a:latin typeface="XITS" panose="02000503000000000000" pitchFamily="2" charset="0"/>
                <a:ea typeface="XITS" panose="02000503000000000000" pitchFamily="2" charset="0"/>
                <a:cs typeface="Calibri"/>
                <a:sym typeface="Calibri"/>
              </a:defRPr>
            </a:lvl1pPr>
            <a:lvl2pPr marL="0" lvl="1" indent="0" algn="r">
              <a:spcBef>
                <a:spcPts val="0"/>
              </a:spcBef>
              <a:buNone/>
              <a:defRPr sz="1600">
                <a:solidFill>
                  <a:schemeClr val="lt1"/>
                </a:solidFill>
                <a:latin typeface="Calibri"/>
                <a:ea typeface="Calibri"/>
                <a:cs typeface="Calibri"/>
                <a:sym typeface="Calibri"/>
              </a:defRPr>
            </a:lvl2pPr>
            <a:lvl3pPr marL="0" lvl="2" indent="0" algn="r">
              <a:spcBef>
                <a:spcPts val="0"/>
              </a:spcBef>
              <a:buNone/>
              <a:defRPr sz="1600">
                <a:solidFill>
                  <a:schemeClr val="lt1"/>
                </a:solidFill>
                <a:latin typeface="Calibri"/>
                <a:ea typeface="Calibri"/>
                <a:cs typeface="Calibri"/>
                <a:sym typeface="Calibri"/>
              </a:defRPr>
            </a:lvl3pPr>
            <a:lvl4pPr marL="0" lvl="3" indent="0" algn="r">
              <a:spcBef>
                <a:spcPts val="0"/>
              </a:spcBef>
              <a:buNone/>
              <a:defRPr sz="1600">
                <a:solidFill>
                  <a:schemeClr val="lt1"/>
                </a:solidFill>
                <a:latin typeface="Calibri"/>
                <a:ea typeface="Calibri"/>
                <a:cs typeface="Calibri"/>
                <a:sym typeface="Calibri"/>
              </a:defRPr>
            </a:lvl4pPr>
            <a:lvl5pPr marL="0" lvl="4" indent="0" algn="r">
              <a:spcBef>
                <a:spcPts val="0"/>
              </a:spcBef>
              <a:buNone/>
              <a:defRPr sz="1600">
                <a:solidFill>
                  <a:schemeClr val="lt1"/>
                </a:solidFill>
                <a:latin typeface="Calibri"/>
                <a:ea typeface="Calibri"/>
                <a:cs typeface="Calibri"/>
                <a:sym typeface="Calibri"/>
              </a:defRPr>
            </a:lvl5pPr>
            <a:lvl6pPr marL="0" lvl="5" indent="0" algn="r">
              <a:spcBef>
                <a:spcPts val="0"/>
              </a:spcBef>
              <a:buNone/>
              <a:defRPr sz="1600">
                <a:solidFill>
                  <a:schemeClr val="lt1"/>
                </a:solidFill>
                <a:latin typeface="Calibri"/>
                <a:ea typeface="Calibri"/>
                <a:cs typeface="Calibri"/>
                <a:sym typeface="Calibri"/>
              </a:defRPr>
            </a:lvl6pPr>
            <a:lvl7pPr marL="0" lvl="6" indent="0" algn="r">
              <a:spcBef>
                <a:spcPts val="0"/>
              </a:spcBef>
              <a:buNone/>
              <a:defRPr sz="1600">
                <a:solidFill>
                  <a:schemeClr val="lt1"/>
                </a:solidFill>
                <a:latin typeface="Calibri"/>
                <a:ea typeface="Calibri"/>
                <a:cs typeface="Calibri"/>
                <a:sym typeface="Calibri"/>
              </a:defRPr>
            </a:lvl7pPr>
            <a:lvl8pPr marL="0" lvl="7" indent="0" algn="r">
              <a:spcBef>
                <a:spcPts val="0"/>
              </a:spcBef>
              <a:buNone/>
              <a:defRPr sz="1600">
                <a:solidFill>
                  <a:schemeClr val="lt1"/>
                </a:solidFill>
                <a:latin typeface="Calibri"/>
                <a:ea typeface="Calibri"/>
                <a:cs typeface="Calibri"/>
                <a:sym typeface="Calibri"/>
              </a:defRPr>
            </a:lvl8pPr>
            <a:lvl9pPr marL="0" lvl="8" indent="0" algn="r">
              <a:spcBef>
                <a:spcPts val="0"/>
              </a:spcBef>
              <a:buNone/>
              <a:defRPr sz="1600">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pic>
        <p:nvPicPr>
          <p:cNvPr id="86" name="Google Shape;86;p46" descr="C:\Users\dcook7\svn-dcook\Projects\DCook\DC_Templates\logos\GTRI White solid png.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1634460" y="88613"/>
            <a:ext cx="2540328" cy="548640"/>
          </a:xfrm>
          <a:prstGeom prst="rect">
            <a:avLst/>
          </a:prstGeom>
          <a:noFill/>
          <a:ln>
            <a:noFill/>
          </a:ln>
        </p:spPr>
      </p:pic>
      <p:sp>
        <p:nvSpPr>
          <p:cNvPr id="87" name="Google Shape;87;p46"/>
          <p:cNvSpPr txBox="1">
            <a:spLocks noGrp="1"/>
          </p:cNvSpPr>
          <p:nvPr>
            <p:ph type="body" idx="1"/>
          </p:nvPr>
        </p:nvSpPr>
        <p:spPr>
          <a:xfrm>
            <a:off x="457200" y="1645920"/>
            <a:ext cx="13716002" cy="6035040"/>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200"/>
              </a:spcBef>
              <a:spcAft>
                <a:spcPts val="0"/>
              </a:spcAft>
              <a:buClr>
                <a:schemeClr val="lt1"/>
              </a:buClr>
              <a:buSzPts val="3600"/>
              <a:buFont typeface="Tahoma"/>
              <a:buAutoNum type="arabicPeriod"/>
              <a:defRPr b="0" i="0">
                <a:solidFill>
                  <a:schemeClr val="lt1"/>
                </a:solidFill>
                <a:latin typeface="XITS" panose="02000503000000000000" pitchFamily="2" charset="0"/>
                <a:ea typeface="XITS" panose="02000503000000000000" pitchFamily="2" charset="0"/>
              </a:defRPr>
            </a:lvl1pPr>
            <a:lvl2pPr marL="914400" lvl="1" indent="-431800" algn="l">
              <a:lnSpc>
                <a:spcPct val="100000"/>
              </a:lnSpc>
              <a:spcBef>
                <a:spcPts val="1200"/>
              </a:spcBef>
              <a:spcAft>
                <a:spcPts val="0"/>
              </a:spcAft>
              <a:buClr>
                <a:schemeClr val="lt1"/>
              </a:buClr>
              <a:buSzPts val="3200"/>
              <a:buFont typeface="Tahoma"/>
              <a:buAutoNum type="arabicPeriod"/>
              <a:defRPr>
                <a:solidFill>
                  <a:schemeClr val="lt1"/>
                </a:solidFill>
              </a:defRPr>
            </a:lvl2pPr>
            <a:lvl3pPr marL="1371600" lvl="2" indent="-379730" algn="l">
              <a:lnSpc>
                <a:spcPct val="100000"/>
              </a:lnSpc>
              <a:spcBef>
                <a:spcPts val="1200"/>
              </a:spcBef>
              <a:spcAft>
                <a:spcPts val="0"/>
              </a:spcAft>
              <a:buClr>
                <a:schemeClr val="lt1"/>
              </a:buClr>
              <a:buSzPts val="2380"/>
              <a:buFont typeface="Tahoma"/>
              <a:buAutoNum type="arabicPeriod"/>
              <a:defRPr>
                <a:solidFill>
                  <a:schemeClr val="lt1"/>
                </a:solidFill>
              </a:defRPr>
            </a:lvl3pPr>
            <a:lvl4pPr marL="1828800" lvl="3" indent="-381000" algn="l">
              <a:lnSpc>
                <a:spcPct val="100000"/>
              </a:lnSpc>
              <a:spcBef>
                <a:spcPts val="1200"/>
              </a:spcBef>
              <a:spcAft>
                <a:spcPts val="0"/>
              </a:spcAft>
              <a:buClr>
                <a:schemeClr val="lt1"/>
              </a:buClr>
              <a:buSzPts val="2400"/>
              <a:buFont typeface="Tahoma"/>
              <a:buAutoNum type="arabicPeriod"/>
              <a:defRPr>
                <a:solidFill>
                  <a:schemeClr val="lt1"/>
                </a:solidFill>
              </a:defRPr>
            </a:lvl4pPr>
            <a:lvl5pPr marL="2286000" lvl="4" indent="-381000" algn="l">
              <a:lnSpc>
                <a:spcPct val="100000"/>
              </a:lnSpc>
              <a:spcBef>
                <a:spcPts val="1200"/>
              </a:spcBef>
              <a:spcAft>
                <a:spcPts val="0"/>
              </a:spcAft>
              <a:buClr>
                <a:schemeClr val="lt1"/>
              </a:buClr>
              <a:buSzPts val="2400"/>
              <a:buFont typeface="Tahoma"/>
              <a:buAutoNum type="arabicPeriod"/>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Pictorial (Black Background)">
  <p:cSld name="1_Pictorial (Black Background)">
    <p:bg>
      <p:bgPr>
        <a:solidFill>
          <a:srgbClr val="000000"/>
        </a:solidFill>
        <a:effectLst/>
      </p:bgPr>
    </p:bg>
    <p:spTree>
      <p:nvGrpSpPr>
        <p:cNvPr id="1" name="Shape 88"/>
        <p:cNvGrpSpPr/>
        <p:nvPr/>
      </p:nvGrpSpPr>
      <p:grpSpPr>
        <a:xfrm>
          <a:off x="0" y="0"/>
          <a:ext cx="0" cy="0"/>
          <a:chOff x="0" y="0"/>
          <a:chExt cx="0" cy="0"/>
        </a:xfrm>
      </p:grpSpPr>
      <p:sp>
        <p:nvSpPr>
          <p:cNvPr id="89" name="Google Shape;89;p47"/>
          <p:cNvSpPr txBox="1">
            <a:spLocks noGrp="1"/>
          </p:cNvSpPr>
          <p:nvPr>
            <p:ph type="title"/>
          </p:nvPr>
        </p:nvSpPr>
        <p:spPr>
          <a:xfrm>
            <a:off x="457200" y="731520"/>
            <a:ext cx="13719174"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lt1"/>
              </a:buClr>
              <a:buSzPts val="4400"/>
              <a:buFont typeface="Calibri"/>
              <a:buNone/>
              <a:defRPr b="0" i="0">
                <a:solidFill>
                  <a:schemeClr val="lt1"/>
                </a:solidFill>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47"/>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a:solidFill>
                  <a:schemeClr val="lt1"/>
                </a:solidFill>
                <a:latin typeface="XITS" panose="02000503000000000000" pitchFamily="2" charset="0"/>
                <a:ea typeface="XITS" panose="02000503000000000000" pitchFamily="2" charset="0"/>
                <a:cs typeface="Calibri"/>
                <a:sym typeface="Calibri"/>
              </a:defRPr>
            </a:lvl1pPr>
            <a:lvl2pPr marL="0" lvl="1" indent="0" algn="r">
              <a:spcBef>
                <a:spcPts val="0"/>
              </a:spcBef>
              <a:buNone/>
              <a:defRPr sz="1600">
                <a:solidFill>
                  <a:schemeClr val="lt1"/>
                </a:solidFill>
                <a:latin typeface="Calibri"/>
                <a:ea typeface="Calibri"/>
                <a:cs typeface="Calibri"/>
                <a:sym typeface="Calibri"/>
              </a:defRPr>
            </a:lvl2pPr>
            <a:lvl3pPr marL="0" lvl="2" indent="0" algn="r">
              <a:spcBef>
                <a:spcPts val="0"/>
              </a:spcBef>
              <a:buNone/>
              <a:defRPr sz="1600">
                <a:solidFill>
                  <a:schemeClr val="lt1"/>
                </a:solidFill>
                <a:latin typeface="Calibri"/>
                <a:ea typeface="Calibri"/>
                <a:cs typeface="Calibri"/>
                <a:sym typeface="Calibri"/>
              </a:defRPr>
            </a:lvl3pPr>
            <a:lvl4pPr marL="0" lvl="3" indent="0" algn="r">
              <a:spcBef>
                <a:spcPts val="0"/>
              </a:spcBef>
              <a:buNone/>
              <a:defRPr sz="1600">
                <a:solidFill>
                  <a:schemeClr val="lt1"/>
                </a:solidFill>
                <a:latin typeface="Calibri"/>
                <a:ea typeface="Calibri"/>
                <a:cs typeface="Calibri"/>
                <a:sym typeface="Calibri"/>
              </a:defRPr>
            </a:lvl4pPr>
            <a:lvl5pPr marL="0" lvl="4" indent="0" algn="r">
              <a:spcBef>
                <a:spcPts val="0"/>
              </a:spcBef>
              <a:buNone/>
              <a:defRPr sz="1600">
                <a:solidFill>
                  <a:schemeClr val="lt1"/>
                </a:solidFill>
                <a:latin typeface="Calibri"/>
                <a:ea typeface="Calibri"/>
                <a:cs typeface="Calibri"/>
                <a:sym typeface="Calibri"/>
              </a:defRPr>
            </a:lvl5pPr>
            <a:lvl6pPr marL="0" lvl="5" indent="0" algn="r">
              <a:spcBef>
                <a:spcPts val="0"/>
              </a:spcBef>
              <a:buNone/>
              <a:defRPr sz="1600">
                <a:solidFill>
                  <a:schemeClr val="lt1"/>
                </a:solidFill>
                <a:latin typeface="Calibri"/>
                <a:ea typeface="Calibri"/>
                <a:cs typeface="Calibri"/>
                <a:sym typeface="Calibri"/>
              </a:defRPr>
            </a:lvl6pPr>
            <a:lvl7pPr marL="0" lvl="6" indent="0" algn="r">
              <a:spcBef>
                <a:spcPts val="0"/>
              </a:spcBef>
              <a:buNone/>
              <a:defRPr sz="1600">
                <a:solidFill>
                  <a:schemeClr val="lt1"/>
                </a:solidFill>
                <a:latin typeface="Calibri"/>
                <a:ea typeface="Calibri"/>
                <a:cs typeface="Calibri"/>
                <a:sym typeface="Calibri"/>
              </a:defRPr>
            </a:lvl7pPr>
            <a:lvl8pPr marL="0" lvl="7" indent="0" algn="r">
              <a:spcBef>
                <a:spcPts val="0"/>
              </a:spcBef>
              <a:buNone/>
              <a:defRPr sz="1600">
                <a:solidFill>
                  <a:schemeClr val="lt1"/>
                </a:solidFill>
                <a:latin typeface="Calibri"/>
                <a:ea typeface="Calibri"/>
                <a:cs typeface="Calibri"/>
                <a:sym typeface="Calibri"/>
              </a:defRPr>
            </a:lvl8pPr>
            <a:lvl9pPr marL="0" lvl="8" indent="0" algn="r">
              <a:spcBef>
                <a:spcPts val="0"/>
              </a:spcBef>
              <a:buNone/>
              <a:defRPr sz="1600">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pic>
        <p:nvPicPr>
          <p:cNvPr id="91" name="Google Shape;91;p47" descr="C:\Users\dcook7\svn-dcook\Projects\DCook\DC_Templates\logos\GTRI White solid png.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1634460" y="88613"/>
            <a:ext cx="2540328" cy="5486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ad (Black Background)">
  <p:cSld name="Quad (Black Background)">
    <p:bg>
      <p:bgPr>
        <a:solidFill>
          <a:srgbClr val="000000"/>
        </a:solidFill>
        <a:effectLst/>
      </p:bgPr>
    </p:bg>
    <p:spTree>
      <p:nvGrpSpPr>
        <p:cNvPr id="1" name="Shape 92"/>
        <p:cNvGrpSpPr/>
        <p:nvPr/>
      </p:nvGrpSpPr>
      <p:grpSpPr>
        <a:xfrm>
          <a:off x="0" y="0"/>
          <a:ext cx="0" cy="0"/>
          <a:chOff x="0" y="0"/>
          <a:chExt cx="0" cy="0"/>
        </a:xfrm>
      </p:grpSpPr>
      <p:cxnSp>
        <p:nvCxnSpPr>
          <p:cNvPr id="93" name="Google Shape;93;p48"/>
          <p:cNvCxnSpPr/>
          <p:nvPr/>
        </p:nvCxnSpPr>
        <p:spPr>
          <a:xfrm>
            <a:off x="7315200" y="1725769"/>
            <a:ext cx="0" cy="6174799"/>
          </a:xfrm>
          <a:prstGeom prst="straightConnector1">
            <a:avLst/>
          </a:prstGeom>
          <a:noFill/>
          <a:ln w="38100" cap="flat" cmpd="sng">
            <a:solidFill>
              <a:srgbClr val="A5A5A5"/>
            </a:solidFill>
            <a:prstDash val="solid"/>
            <a:round/>
            <a:headEnd type="none" w="med" len="med"/>
            <a:tailEnd type="none" w="med" len="med"/>
          </a:ln>
        </p:spPr>
      </p:cxnSp>
      <p:cxnSp>
        <p:nvCxnSpPr>
          <p:cNvPr id="94" name="Google Shape;94;p48"/>
          <p:cNvCxnSpPr/>
          <p:nvPr/>
        </p:nvCxnSpPr>
        <p:spPr>
          <a:xfrm>
            <a:off x="0" y="4604709"/>
            <a:ext cx="14630400" cy="1833"/>
          </a:xfrm>
          <a:prstGeom prst="straightConnector1">
            <a:avLst/>
          </a:prstGeom>
          <a:noFill/>
          <a:ln w="38100" cap="flat" cmpd="sng">
            <a:solidFill>
              <a:srgbClr val="A5A5A5"/>
            </a:solidFill>
            <a:prstDash val="solid"/>
            <a:round/>
            <a:headEnd type="none" w="med" len="med"/>
            <a:tailEnd type="none" w="med" len="med"/>
          </a:ln>
        </p:spPr>
      </p:cxnSp>
      <p:sp>
        <p:nvSpPr>
          <p:cNvPr id="95" name="Google Shape;95;p48"/>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a:solidFill>
                  <a:schemeClr val="lt1"/>
                </a:solidFill>
                <a:latin typeface="XITS" panose="02000503000000000000" pitchFamily="2" charset="0"/>
                <a:ea typeface="XITS" panose="02000503000000000000" pitchFamily="2" charset="0"/>
                <a:cs typeface="Calibri"/>
                <a:sym typeface="Calibri"/>
              </a:defRPr>
            </a:lvl1pPr>
            <a:lvl2pPr marL="0" lvl="1" indent="0" algn="r">
              <a:spcBef>
                <a:spcPts val="0"/>
              </a:spcBef>
              <a:buNone/>
              <a:defRPr sz="1600">
                <a:solidFill>
                  <a:schemeClr val="lt1"/>
                </a:solidFill>
                <a:latin typeface="Calibri"/>
                <a:ea typeface="Calibri"/>
                <a:cs typeface="Calibri"/>
                <a:sym typeface="Calibri"/>
              </a:defRPr>
            </a:lvl2pPr>
            <a:lvl3pPr marL="0" lvl="2" indent="0" algn="r">
              <a:spcBef>
                <a:spcPts val="0"/>
              </a:spcBef>
              <a:buNone/>
              <a:defRPr sz="1600">
                <a:solidFill>
                  <a:schemeClr val="lt1"/>
                </a:solidFill>
                <a:latin typeface="Calibri"/>
                <a:ea typeface="Calibri"/>
                <a:cs typeface="Calibri"/>
                <a:sym typeface="Calibri"/>
              </a:defRPr>
            </a:lvl3pPr>
            <a:lvl4pPr marL="0" lvl="3" indent="0" algn="r">
              <a:spcBef>
                <a:spcPts val="0"/>
              </a:spcBef>
              <a:buNone/>
              <a:defRPr sz="1600">
                <a:solidFill>
                  <a:schemeClr val="lt1"/>
                </a:solidFill>
                <a:latin typeface="Calibri"/>
                <a:ea typeface="Calibri"/>
                <a:cs typeface="Calibri"/>
                <a:sym typeface="Calibri"/>
              </a:defRPr>
            </a:lvl4pPr>
            <a:lvl5pPr marL="0" lvl="4" indent="0" algn="r">
              <a:spcBef>
                <a:spcPts val="0"/>
              </a:spcBef>
              <a:buNone/>
              <a:defRPr sz="1600">
                <a:solidFill>
                  <a:schemeClr val="lt1"/>
                </a:solidFill>
                <a:latin typeface="Calibri"/>
                <a:ea typeface="Calibri"/>
                <a:cs typeface="Calibri"/>
                <a:sym typeface="Calibri"/>
              </a:defRPr>
            </a:lvl5pPr>
            <a:lvl6pPr marL="0" lvl="5" indent="0" algn="r">
              <a:spcBef>
                <a:spcPts val="0"/>
              </a:spcBef>
              <a:buNone/>
              <a:defRPr sz="1600">
                <a:solidFill>
                  <a:schemeClr val="lt1"/>
                </a:solidFill>
                <a:latin typeface="Calibri"/>
                <a:ea typeface="Calibri"/>
                <a:cs typeface="Calibri"/>
                <a:sym typeface="Calibri"/>
              </a:defRPr>
            </a:lvl6pPr>
            <a:lvl7pPr marL="0" lvl="6" indent="0" algn="r">
              <a:spcBef>
                <a:spcPts val="0"/>
              </a:spcBef>
              <a:buNone/>
              <a:defRPr sz="1600">
                <a:solidFill>
                  <a:schemeClr val="lt1"/>
                </a:solidFill>
                <a:latin typeface="Calibri"/>
                <a:ea typeface="Calibri"/>
                <a:cs typeface="Calibri"/>
                <a:sym typeface="Calibri"/>
              </a:defRPr>
            </a:lvl7pPr>
            <a:lvl8pPr marL="0" lvl="7" indent="0" algn="r">
              <a:spcBef>
                <a:spcPts val="0"/>
              </a:spcBef>
              <a:buNone/>
              <a:defRPr sz="1600">
                <a:solidFill>
                  <a:schemeClr val="lt1"/>
                </a:solidFill>
                <a:latin typeface="Calibri"/>
                <a:ea typeface="Calibri"/>
                <a:cs typeface="Calibri"/>
                <a:sym typeface="Calibri"/>
              </a:defRPr>
            </a:lvl8pPr>
            <a:lvl9pPr marL="0" lvl="8" indent="0" algn="r">
              <a:spcBef>
                <a:spcPts val="0"/>
              </a:spcBef>
              <a:buNone/>
              <a:defRPr sz="1600">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
        <p:nvSpPr>
          <p:cNvPr id="96" name="Google Shape;96;p48"/>
          <p:cNvSpPr txBox="1">
            <a:spLocks noGrp="1"/>
          </p:cNvSpPr>
          <p:nvPr>
            <p:ph type="title"/>
          </p:nvPr>
        </p:nvSpPr>
        <p:spPr>
          <a:xfrm>
            <a:off x="457200" y="731520"/>
            <a:ext cx="13719174"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lt1"/>
              </a:buClr>
              <a:buSzPts val="4400"/>
              <a:buFont typeface="Calibri"/>
              <a:buNone/>
              <a:defRPr b="0" i="0">
                <a:solidFill>
                  <a:schemeClr val="lt1"/>
                </a:solidFill>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7" name="Google Shape;97;p48" descr="C:\Users\dcook7\svn-dcook\Projects\DCook\DC_Templates\logos\GTRI White solid png.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1634460" y="88613"/>
            <a:ext cx="2540328" cy="54864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0"/>
          <p:cNvPicPr preferRelativeResize="0"/>
          <p:nvPr/>
        </p:nvPicPr>
        <p:blipFill rotWithShape="1">
          <a:blip r:embed="rId15">
            <a:alphaModFix/>
            <a:extLst>
              <a:ext uri="{28A0092B-C50C-407E-A947-70E740481C1C}">
                <a14:useLocalDpi xmlns:a14="http://schemas.microsoft.com/office/drawing/2010/main"/>
              </a:ext>
            </a:extLst>
          </a:blip>
          <a:srcRect/>
          <a:stretch/>
        </p:blipFill>
        <p:spPr>
          <a:xfrm>
            <a:off x="12073255" y="178700"/>
            <a:ext cx="2103120" cy="444523"/>
          </a:xfrm>
          <a:prstGeom prst="rect">
            <a:avLst/>
          </a:prstGeom>
          <a:noFill/>
          <a:ln>
            <a:noFill/>
          </a:ln>
        </p:spPr>
      </p:pic>
      <p:sp>
        <p:nvSpPr>
          <p:cNvPr id="12" name="Google Shape;12;p30"/>
          <p:cNvSpPr txBox="1">
            <a:spLocks noGrp="1"/>
          </p:cNvSpPr>
          <p:nvPr>
            <p:ph type="body" idx="1"/>
          </p:nvPr>
        </p:nvSpPr>
        <p:spPr>
          <a:xfrm>
            <a:off x="458787" y="853338"/>
            <a:ext cx="13716002" cy="6853171"/>
          </a:xfrm>
          <a:prstGeom prst="rect">
            <a:avLst/>
          </a:prstGeom>
          <a:noFill/>
          <a:ln>
            <a:noFill/>
          </a:ln>
        </p:spPr>
        <p:txBody>
          <a:bodyPr spcFirstLastPara="1" wrap="square" lIns="91425" tIns="45700" rIns="91425" bIns="45700" anchor="ctr" anchorCtr="0">
            <a:normAutofit/>
          </a:bodyPr>
          <a:lstStyle>
            <a:lvl1pPr marL="457200" marR="0" lvl="0" indent="-457200" algn="l" rtl="0">
              <a:lnSpc>
                <a:spcPct val="100000"/>
              </a:lnSpc>
              <a:spcBef>
                <a:spcPts val="3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lnSpc>
                <a:spcPct val="100000"/>
              </a:lnSpc>
              <a:spcBef>
                <a:spcPts val="8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6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6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6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9pPr>
          </a:lstStyle>
          <a:p>
            <a:endParaRPr/>
          </a:p>
        </p:txBody>
      </p:sp>
      <p:sp>
        <p:nvSpPr>
          <p:cNvPr id="13" name="Google Shape;13;p30"/>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B97"/>
                </a:solidFill>
                <a:latin typeface="XITS" panose="02000503000000000000" pitchFamily="2" charset="0"/>
                <a:ea typeface="XITS" panose="02000503000000000000" pitchFamily="2" charset="0"/>
                <a:cs typeface="Calibri"/>
                <a:sym typeface="Calibri"/>
              </a:defRPr>
            </a:lvl1pPr>
            <a:lvl2pPr marL="0" marR="0" lvl="1" indent="0" algn="r" rtl="0">
              <a:spcBef>
                <a:spcPts val="0"/>
              </a:spcBef>
              <a:buNone/>
              <a:defRPr sz="1600" b="0" i="0" u="none" strike="noStrike" cap="none">
                <a:solidFill>
                  <a:srgbClr val="888B97"/>
                </a:solidFill>
                <a:latin typeface="Calibri"/>
                <a:ea typeface="Calibri"/>
                <a:cs typeface="Calibri"/>
                <a:sym typeface="Calibri"/>
              </a:defRPr>
            </a:lvl2pPr>
            <a:lvl3pPr marL="0" marR="0" lvl="2" indent="0" algn="r" rtl="0">
              <a:spcBef>
                <a:spcPts val="0"/>
              </a:spcBef>
              <a:buNone/>
              <a:defRPr sz="1600" b="0" i="0" u="none" strike="noStrike" cap="none">
                <a:solidFill>
                  <a:srgbClr val="888B97"/>
                </a:solidFill>
                <a:latin typeface="Calibri"/>
                <a:ea typeface="Calibri"/>
                <a:cs typeface="Calibri"/>
                <a:sym typeface="Calibri"/>
              </a:defRPr>
            </a:lvl3pPr>
            <a:lvl4pPr marL="0" marR="0" lvl="3" indent="0" algn="r" rtl="0">
              <a:spcBef>
                <a:spcPts val="0"/>
              </a:spcBef>
              <a:buNone/>
              <a:defRPr sz="1600" b="0" i="0" u="none" strike="noStrike" cap="none">
                <a:solidFill>
                  <a:srgbClr val="888B97"/>
                </a:solidFill>
                <a:latin typeface="Calibri"/>
                <a:ea typeface="Calibri"/>
                <a:cs typeface="Calibri"/>
                <a:sym typeface="Calibri"/>
              </a:defRPr>
            </a:lvl4pPr>
            <a:lvl5pPr marL="0" marR="0" lvl="4" indent="0" algn="r" rtl="0">
              <a:spcBef>
                <a:spcPts val="0"/>
              </a:spcBef>
              <a:buNone/>
              <a:defRPr sz="1600" b="0" i="0" u="none" strike="noStrike" cap="none">
                <a:solidFill>
                  <a:srgbClr val="888B97"/>
                </a:solidFill>
                <a:latin typeface="Calibri"/>
                <a:ea typeface="Calibri"/>
                <a:cs typeface="Calibri"/>
                <a:sym typeface="Calibri"/>
              </a:defRPr>
            </a:lvl5pPr>
            <a:lvl6pPr marL="0" marR="0" lvl="5" indent="0" algn="r" rtl="0">
              <a:spcBef>
                <a:spcPts val="0"/>
              </a:spcBef>
              <a:buNone/>
              <a:defRPr sz="1600" b="0" i="0" u="none" strike="noStrike" cap="none">
                <a:solidFill>
                  <a:srgbClr val="888B97"/>
                </a:solidFill>
                <a:latin typeface="Calibri"/>
                <a:ea typeface="Calibri"/>
                <a:cs typeface="Calibri"/>
                <a:sym typeface="Calibri"/>
              </a:defRPr>
            </a:lvl6pPr>
            <a:lvl7pPr marL="0" marR="0" lvl="6" indent="0" algn="r" rtl="0">
              <a:spcBef>
                <a:spcPts val="0"/>
              </a:spcBef>
              <a:buNone/>
              <a:defRPr sz="1600" b="0" i="0" u="none" strike="noStrike" cap="none">
                <a:solidFill>
                  <a:srgbClr val="888B97"/>
                </a:solidFill>
                <a:latin typeface="Calibri"/>
                <a:ea typeface="Calibri"/>
                <a:cs typeface="Calibri"/>
                <a:sym typeface="Calibri"/>
              </a:defRPr>
            </a:lvl7pPr>
            <a:lvl8pPr marL="0" marR="0" lvl="7" indent="0" algn="r" rtl="0">
              <a:spcBef>
                <a:spcPts val="0"/>
              </a:spcBef>
              <a:buNone/>
              <a:defRPr sz="1600" b="0" i="0" u="none" strike="noStrike" cap="none">
                <a:solidFill>
                  <a:srgbClr val="888B97"/>
                </a:solidFill>
                <a:latin typeface="Calibri"/>
                <a:ea typeface="Calibri"/>
                <a:cs typeface="Calibri"/>
                <a:sym typeface="Calibri"/>
              </a:defRPr>
            </a:lvl8pPr>
            <a:lvl9pPr marL="0" marR="0" lvl="8" indent="0" algn="r" rtl="0">
              <a:spcBef>
                <a:spcPts val="0"/>
              </a:spcBef>
              <a:buNone/>
              <a:defRPr sz="1600" b="0" i="0" u="none" strike="noStrike" cap="none">
                <a:solidFill>
                  <a:srgbClr val="888B97"/>
                </a:solidFill>
                <a:latin typeface="Calibri"/>
                <a:ea typeface="Calibri"/>
                <a:cs typeface="Calibri"/>
                <a:sym typeface="Calibri"/>
              </a:defRPr>
            </a:lvl9pPr>
          </a:lstStyle>
          <a:p>
            <a:fld id="{00000000-1234-1234-1234-123412341234}" type="slidenum">
              <a:rPr lang="en-US" smtClean="0"/>
              <a:pPr/>
              <a:t>‹#›</a:t>
            </a:fld>
            <a:endParaRPr lang="en-US"/>
          </a:p>
        </p:txBody>
      </p:sp>
      <p:sp>
        <p:nvSpPr>
          <p:cNvPr id="11" name="Google Shape;11;p30"/>
          <p:cNvSpPr txBox="1">
            <a:spLocks noGrp="1"/>
          </p:cNvSpPr>
          <p:nvPr>
            <p:ph type="title"/>
          </p:nvPr>
        </p:nvSpPr>
        <p:spPr>
          <a:xfrm>
            <a:off x="455612" y="-121816"/>
            <a:ext cx="12383136" cy="914400"/>
          </a:xfrm>
          <a:prstGeom prst="rect">
            <a:avLst/>
          </a:prstGeom>
          <a:noFill/>
          <a:ln>
            <a:noFill/>
          </a:ln>
        </p:spPr>
        <p:txBody>
          <a:bodyPr spcFirstLastPara="1" wrap="square" lIns="91425" tIns="0" rIns="91425" bIns="0" anchor="ctr" anchorCtr="0">
            <a:normAutofit/>
          </a:bodyPr>
          <a:lstStyle>
            <a:lvl1pPr marR="0" lvl="0" algn="l" rtl="0">
              <a:lnSpc>
                <a:spcPct val="100000"/>
              </a:lnSpc>
              <a:spcBef>
                <a:spcPts val="0"/>
              </a:spcBef>
              <a:spcAft>
                <a:spcPts val="0"/>
              </a:spcAft>
              <a:buClr>
                <a:schemeClr val="dk1"/>
              </a:buClr>
              <a:buSzPts val="4400"/>
              <a:buFont typeface="Calibri"/>
              <a:buNone/>
              <a:defRPr sz="44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 name="Picture 1">
            <a:extLst>
              <a:ext uri="{FF2B5EF4-FFF2-40B4-BE49-F238E27FC236}">
                <a16:creationId xmlns:a16="http://schemas.microsoft.com/office/drawing/2014/main" id="{638C304F-B0F1-9271-2F2D-3C30F7D60E95}"/>
              </a:ext>
            </a:extLst>
          </p:cNvPr>
          <p:cNvPicPr>
            <a:picLocks noChangeAspect="1"/>
          </p:cNvPicPr>
          <p:nvPr userDrawn="1"/>
        </p:nvPicPr>
        <p:blipFill>
          <a:blip r:embed="rId16"/>
          <a:stretch>
            <a:fillRect/>
          </a:stretch>
        </p:blipFill>
        <p:spPr>
          <a:xfrm>
            <a:off x="12801600" y="45747"/>
            <a:ext cx="1798243" cy="669977"/>
          </a:xfrm>
          <a:prstGeom prst="rect">
            <a:avLst/>
          </a:prstGeom>
        </p:spPr>
      </p:pic>
    </p:spTree>
  </p:cSld>
  <p:clrMap bg1="lt1" tx1="dk1" bg2="dk2" tx2="lt2" accent1="accent1" accent2="accent2" accent3="accent3" accent4="accent4" accent5="accent5" accent6="accent6" hlink="hlink" folHlink="folHlink"/>
  <p:sldLayoutIdLst>
    <p:sldLayoutId id="2147483650" r:id="rId1"/>
    <p:sldLayoutId id="2147483654" r:id="rId2"/>
    <p:sldLayoutId id="2147483660" r:id="rId3"/>
    <p:sldLayoutId id="2147483661" r:id="rId4"/>
    <p:sldLayoutId id="2147483662" r:id="rId5"/>
    <p:sldLayoutId id="2147483663" r:id="rId6"/>
    <p:sldLayoutId id="2147483664" r:id="rId7"/>
    <p:sldLayoutId id="2147483665" r:id="rId8"/>
    <p:sldLayoutId id="2147483666" r:id="rId9"/>
    <p:sldLayoutId id="2147483668" r:id="rId10"/>
    <p:sldLayoutId id="2147483669"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spc="0" baseline="0">
          <a:ln w="10160">
            <a:noFill/>
            <a:prstDash val="solid"/>
          </a:ln>
          <a:solidFill>
            <a:schemeClr val="bg1"/>
          </a:solidFill>
          <a:effectLst>
            <a:outerShdw blurRad="38100" dist="38100" dir="2700000" algn="tl">
              <a:srgbClr val="000000">
                <a:alpha val="43137"/>
              </a:srgbClr>
            </a:outerShdw>
          </a:effectLst>
          <a:latin typeface="XITS" panose="02000503000000000000" pitchFamily="2" charset="0"/>
          <a:ea typeface="XITS" panose="02000503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lumMod val="50000"/>
            </a:schemeClr>
          </a:solidFill>
          <a:latin typeface="XITS" panose="02000503000000000000" pitchFamily="2" charset="0"/>
          <a:ea typeface="XITS" panose="02000503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720">
          <p15:clr>
            <a:srgbClr val="F26B43"/>
          </p15:clr>
        </p15:guide>
        <p15:guide id="2" orient="horz" pos="2592">
          <p15:clr>
            <a:srgbClr val="F26B43"/>
          </p15:clr>
        </p15:guide>
        <p15:guide id="3" orient="horz" pos="480">
          <p15:clr>
            <a:srgbClr val="F26B43"/>
          </p15:clr>
        </p15:guide>
        <p15:guide id="4" orient="horz" pos="576">
          <p15:clr>
            <a:srgbClr val="F26B43"/>
          </p15:clr>
        </p15:guide>
        <p15:guide id="5" orient="horz" pos="1176">
          <p15:clr>
            <a:srgbClr val="F26B43"/>
          </p15:clr>
        </p15:guide>
        <p15:guide id="6" orient="horz" pos="1272">
          <p15:clr>
            <a:srgbClr val="F26B43"/>
          </p15:clr>
        </p15:guide>
        <p15:guide id="7" pos="288">
          <p15:clr>
            <a:srgbClr val="F26B43"/>
          </p15:clr>
        </p15:guide>
        <p15:guide id="8" pos="8928">
          <p15:clr>
            <a:srgbClr val="F26B43"/>
          </p15:clr>
        </p15:guide>
        <p15:guide id="9" orient="horz" pos="4872">
          <p15:clr>
            <a:srgbClr val="F26B43"/>
          </p15:clr>
        </p15:guide>
        <p15:guide id="10" pos="6528">
          <p15:clr>
            <a:srgbClr val="F26B43"/>
          </p15:clr>
        </p15:guide>
        <p15:guide id="11"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gif"/><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0.emf"/><Relationship Id="rId7"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21.emf"/><Relationship Id="rId10" Type="http://schemas.openxmlformats.org/officeDocument/2006/relationships/image" Target="../media/image25.emf"/><Relationship Id="rId4" Type="http://schemas.openxmlformats.org/officeDocument/2006/relationships/image" Target="../media/image16.emf"/><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8.emf"/><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rcRect b="84787"/>
          <a:stretch/>
        </p:blipFill>
        <p:spPr>
          <a:xfrm>
            <a:off x="0" y="4284"/>
            <a:ext cx="14630400" cy="1251290"/>
          </a:xfrm>
          <a:prstGeom prst="rect">
            <a:avLst/>
          </a:prstGeom>
        </p:spPr>
      </p:pic>
      <p:sp>
        <p:nvSpPr>
          <p:cNvPr id="9" name="TextBox 8"/>
          <p:cNvSpPr txBox="1"/>
          <p:nvPr/>
        </p:nvSpPr>
        <p:spPr>
          <a:xfrm>
            <a:off x="831276" y="1255574"/>
            <a:ext cx="13523406" cy="2616101"/>
          </a:xfrm>
          <a:prstGeom prst="rect">
            <a:avLst/>
          </a:prstGeom>
          <a:noFill/>
        </p:spPr>
        <p:txBody>
          <a:bodyPr wrap="square" rtlCol="0">
            <a:spAutoFit/>
          </a:bodyPr>
          <a:lstStyle/>
          <a:p>
            <a:r>
              <a:rPr lang="en-US" sz="5400" dirty="0">
                <a:solidFill>
                  <a:schemeClr val="bg2"/>
                </a:solidFill>
                <a:effectLst/>
                <a:latin typeface="XITS" panose="02000503000000000000" pitchFamily="2" charset="0"/>
                <a:ea typeface="XITS" panose="02000503000000000000" pitchFamily="2" charset="0"/>
              </a:rPr>
              <a:t>Multigrid Methods for Structure Preserving Discretizations</a:t>
            </a:r>
            <a:endParaRPr lang="en-US" sz="2800" dirty="0">
              <a:solidFill>
                <a:schemeClr val="bg2"/>
              </a:solidFill>
              <a:latin typeface="XITS" panose="02000503000000000000" pitchFamily="2" charset="0"/>
              <a:ea typeface="XITS" panose="02000503000000000000" pitchFamily="2" charset="0"/>
            </a:endParaRPr>
          </a:p>
          <a:p>
            <a:r>
              <a:rPr lang="en-US" sz="2800" dirty="0">
                <a:solidFill>
                  <a:schemeClr val="bg2"/>
                </a:solidFill>
                <a:latin typeface="XITS" panose="02000503000000000000" pitchFamily="2" charset="0"/>
                <a:ea typeface="XITS" panose="02000503000000000000" pitchFamily="2" charset="0"/>
              </a:rPr>
              <a:t>CM2025</a:t>
            </a:r>
          </a:p>
          <a:p>
            <a:r>
              <a:rPr lang="en-US" sz="2800" dirty="0">
                <a:solidFill>
                  <a:schemeClr val="bg2"/>
                </a:solidFill>
                <a:latin typeface="XITS" panose="02000503000000000000" pitchFamily="2" charset="0"/>
                <a:ea typeface="XITS" panose="02000503000000000000" pitchFamily="2" charset="0"/>
              </a:rPr>
              <a:t>04/15/2025</a:t>
            </a:r>
            <a:endParaRPr lang="en-US" sz="5400" dirty="0">
              <a:solidFill>
                <a:schemeClr val="bg2"/>
              </a:solidFill>
              <a:latin typeface="XITS" panose="02000503000000000000" pitchFamily="2" charset="0"/>
              <a:ea typeface="XITS" panose="02000503000000000000" pitchFamily="2" charset="0"/>
            </a:endParaRPr>
          </a:p>
        </p:txBody>
      </p:sp>
      <p:grpSp>
        <p:nvGrpSpPr>
          <p:cNvPr id="4" name="Group 3">
            <a:extLst>
              <a:ext uri="{FF2B5EF4-FFF2-40B4-BE49-F238E27FC236}">
                <a16:creationId xmlns:a16="http://schemas.microsoft.com/office/drawing/2014/main" id="{7EB28966-6448-FC00-C610-E31642DBCBD0}"/>
              </a:ext>
            </a:extLst>
          </p:cNvPr>
          <p:cNvGrpSpPr/>
          <p:nvPr/>
        </p:nvGrpSpPr>
        <p:grpSpPr>
          <a:xfrm>
            <a:off x="831276" y="5643890"/>
            <a:ext cx="8803789" cy="1951945"/>
            <a:chOff x="1676400" y="2988323"/>
            <a:chExt cx="5353260" cy="1186906"/>
          </a:xfrm>
        </p:grpSpPr>
        <p:sp>
          <p:nvSpPr>
            <p:cNvPr id="11" name="TextBox 10"/>
            <p:cNvSpPr txBox="1"/>
            <p:nvPr/>
          </p:nvSpPr>
          <p:spPr>
            <a:xfrm>
              <a:off x="5333997" y="3160693"/>
              <a:ext cx="1695663" cy="842165"/>
            </a:xfrm>
            <a:prstGeom prst="rect">
              <a:avLst/>
            </a:prstGeom>
            <a:noFill/>
          </p:spPr>
          <p:txBody>
            <a:bodyPr wrap="square" numCol="1" rtlCol="0">
              <a:spAutoFit/>
            </a:bodyPr>
            <a:lstStyle/>
            <a:p>
              <a:r>
                <a:rPr lang="en-US" sz="2800" dirty="0">
                  <a:solidFill>
                    <a:schemeClr val="bg2"/>
                  </a:solidFill>
                  <a:latin typeface="XITS" panose="02000503000000000000" pitchFamily="2" charset="0"/>
                  <a:ea typeface="XITS" panose="02000503000000000000" pitchFamily="2" charset="0"/>
                  <a:cs typeface="Gentona SemiBold" charset="0"/>
                </a:rPr>
                <a:t>James Fairbanks</a:t>
              </a:r>
              <a:r>
                <a:rPr lang="en-US" sz="2800" dirty="0">
                  <a:solidFill>
                    <a:schemeClr val="bg2"/>
                  </a:solidFill>
                  <a:latin typeface="XITS" panose="02000503000000000000" pitchFamily="2" charset="0"/>
                  <a:ea typeface="XITS" panose="02000503000000000000" pitchFamily="2" charset="0"/>
                  <a:cs typeface="Consolas" panose="020B0609020204030204" pitchFamily="49" charset="0"/>
                </a:rPr>
                <a:t>, Luke Morris, George Rauta</a:t>
              </a:r>
            </a:p>
          </p:txBody>
        </p:sp>
        <p:pic>
          <p:nvPicPr>
            <p:cNvPr id="3" name="Picture 2">
              <a:extLst>
                <a:ext uri="{FF2B5EF4-FFF2-40B4-BE49-F238E27FC236}">
                  <a16:creationId xmlns:a16="http://schemas.microsoft.com/office/drawing/2014/main" id="{BED20FD9-3155-63F7-5656-711CBDD985DB}"/>
                </a:ext>
              </a:extLst>
            </p:cNvPr>
            <p:cNvPicPr>
              <a:picLocks noChangeAspect="1"/>
            </p:cNvPicPr>
            <p:nvPr/>
          </p:nvPicPr>
          <p:blipFill>
            <a:blip r:embed="rId4"/>
            <a:stretch>
              <a:fillRect/>
            </a:stretch>
          </p:blipFill>
          <p:spPr>
            <a:xfrm>
              <a:off x="1676400" y="2988323"/>
              <a:ext cx="3185697" cy="1186906"/>
            </a:xfrm>
            <a:prstGeom prst="rect">
              <a:avLst/>
            </a:prstGeom>
          </p:spPr>
        </p:pic>
      </p:grpSp>
      <p:pic>
        <p:nvPicPr>
          <p:cNvPr id="5" name="Picture 4">
            <a:extLst>
              <a:ext uri="{FF2B5EF4-FFF2-40B4-BE49-F238E27FC236}">
                <a16:creationId xmlns:a16="http://schemas.microsoft.com/office/drawing/2014/main" id="{6929B493-2B7C-CFED-F637-BF8E7804A08D}"/>
              </a:ext>
            </a:extLst>
          </p:cNvPr>
          <p:cNvPicPr>
            <a:picLocks noChangeAspect="1"/>
          </p:cNvPicPr>
          <p:nvPr/>
        </p:nvPicPr>
        <p:blipFill>
          <a:blip r:embed="rId5"/>
          <a:stretch>
            <a:fillRect/>
          </a:stretch>
        </p:blipFill>
        <p:spPr>
          <a:xfrm>
            <a:off x="831277" y="3587392"/>
            <a:ext cx="5239088" cy="1859031"/>
          </a:xfrm>
          <a:prstGeom prst="rect">
            <a:avLst/>
          </a:prstGeom>
        </p:spPr>
      </p:pic>
      <p:sp>
        <p:nvSpPr>
          <p:cNvPr id="8" name="TextBox 7">
            <a:extLst>
              <a:ext uri="{FF2B5EF4-FFF2-40B4-BE49-F238E27FC236}">
                <a16:creationId xmlns:a16="http://schemas.microsoft.com/office/drawing/2014/main" id="{0627A499-B38E-4AEC-E089-5AA46D6EE8CE}"/>
              </a:ext>
            </a:extLst>
          </p:cNvPr>
          <p:cNvSpPr txBox="1"/>
          <p:nvPr/>
        </p:nvSpPr>
        <p:spPr>
          <a:xfrm>
            <a:off x="6846436" y="4397439"/>
            <a:ext cx="7508245" cy="523220"/>
          </a:xfrm>
          <a:prstGeom prst="rect">
            <a:avLst/>
          </a:prstGeom>
          <a:noFill/>
        </p:spPr>
        <p:txBody>
          <a:bodyPr wrap="square" numCol="1" rtlCol="0">
            <a:spAutoFit/>
          </a:bodyPr>
          <a:lstStyle/>
          <a:p>
            <a:r>
              <a:rPr lang="en-US" sz="2800" dirty="0">
                <a:solidFill>
                  <a:schemeClr val="bg2"/>
                </a:solidFill>
                <a:latin typeface="XITS" panose="02000503000000000000" pitchFamily="2" charset="0"/>
                <a:ea typeface="XITS" panose="02000503000000000000" pitchFamily="2" charset="0"/>
                <a:cs typeface="Consolas" panose="020B0609020204030204" pitchFamily="49" charset="0"/>
              </a:rPr>
              <a:t>Kevin Carlson</a:t>
            </a:r>
          </a:p>
        </p:txBody>
      </p:sp>
      <p:pic>
        <p:nvPicPr>
          <p:cNvPr id="6" name="Picture 5" descr="A orange sign with blue text and numbers&#10;&#10;AI-generated content may be incorrect.">
            <a:extLst>
              <a:ext uri="{FF2B5EF4-FFF2-40B4-BE49-F238E27FC236}">
                <a16:creationId xmlns:a16="http://schemas.microsoft.com/office/drawing/2014/main" id="{51DC200D-61AA-CBB7-3C02-8D325358A21B}"/>
              </a:ext>
            </a:extLst>
          </p:cNvPr>
          <p:cNvPicPr>
            <a:picLocks noChangeAspect="1"/>
          </p:cNvPicPr>
          <p:nvPr/>
        </p:nvPicPr>
        <p:blipFill>
          <a:blip r:embed="rId6"/>
          <a:stretch>
            <a:fillRect/>
          </a:stretch>
        </p:blipFill>
        <p:spPr>
          <a:xfrm>
            <a:off x="10751123" y="2506864"/>
            <a:ext cx="3048000" cy="5067300"/>
          </a:xfrm>
          <a:prstGeom prst="rect">
            <a:avLst/>
          </a:prstGeom>
        </p:spPr>
      </p:pic>
    </p:spTree>
    <p:extLst>
      <p:ext uri="{BB962C8B-B14F-4D97-AF65-F5344CB8AC3E}">
        <p14:creationId xmlns:p14="http://schemas.microsoft.com/office/powerpoint/2010/main" val="181801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A81AA-2598-2D0C-71C7-D76A0F1618E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6D90952-A950-041B-9490-F83DD9F9ED68}"/>
              </a:ext>
            </a:extLst>
          </p:cNvPr>
          <p:cNvSpPr>
            <a:spLocks noGrp="1"/>
          </p:cNvSpPr>
          <p:nvPr>
            <p:ph type="title"/>
          </p:nvPr>
        </p:nvSpPr>
        <p:spPr/>
        <p:txBody>
          <a:bodyPr/>
          <a:lstStyle/>
          <a:p>
            <a:r>
              <a:rPr lang="en-US" dirty="0"/>
              <a:t>Porous Convection: Darcy + </a:t>
            </a:r>
            <a:r>
              <a:rPr lang="en-US" dirty="0" err="1"/>
              <a:t>Boussinesq</a:t>
            </a:r>
            <a:endParaRPr lang="en-US" dirty="0"/>
          </a:p>
        </p:txBody>
      </p:sp>
      <p:sp>
        <p:nvSpPr>
          <p:cNvPr id="4" name="Slide Number Placeholder 3">
            <a:extLst>
              <a:ext uri="{FF2B5EF4-FFF2-40B4-BE49-F238E27FC236}">
                <a16:creationId xmlns:a16="http://schemas.microsoft.com/office/drawing/2014/main" id="{36A419EE-A976-6AE8-74F4-FEAF10F3B5DF}"/>
              </a:ext>
            </a:extLst>
          </p:cNvPr>
          <p:cNvSpPr>
            <a:spLocks noGrp="1"/>
          </p:cNvSpPr>
          <p:nvPr>
            <p:ph type="sldNum" idx="12"/>
          </p:nvPr>
        </p:nvSpPr>
        <p:spPr/>
        <p:txBody>
          <a:bodyPr/>
          <a:lstStyle/>
          <a:p>
            <a:fld id="{00000000-1234-1234-1234-123412341234}" type="slidenum">
              <a:rPr lang="en-US" smtClean="0"/>
              <a:pPr/>
              <a:t>10</a:t>
            </a:fld>
            <a:endParaRPr lang="en-US"/>
          </a:p>
        </p:txBody>
      </p:sp>
      <p:sp>
        <p:nvSpPr>
          <p:cNvPr id="3" name="TextBox 2">
            <a:extLst>
              <a:ext uri="{FF2B5EF4-FFF2-40B4-BE49-F238E27FC236}">
                <a16:creationId xmlns:a16="http://schemas.microsoft.com/office/drawing/2014/main" id="{D40DCAB3-AE31-1A2D-5ECD-5E51E5BED424}"/>
              </a:ext>
            </a:extLst>
          </p:cNvPr>
          <p:cNvSpPr txBox="1"/>
          <p:nvPr/>
        </p:nvSpPr>
        <p:spPr>
          <a:xfrm>
            <a:off x="691514" y="836579"/>
            <a:ext cx="7591097"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err="1">
                <a:solidFill>
                  <a:srgbClr val="3B3B3B"/>
                </a:solidFill>
                <a:latin typeface="Menlo"/>
              </a:rPr>
              <a:t>Porous_Convection</a:t>
            </a:r>
            <a:r>
              <a:rPr lang="en-US" sz="1800" dirty="0">
                <a:solidFill>
                  <a:srgbClr val="3B3B3B"/>
                </a:solidFill>
                <a:latin typeface="Menlo"/>
              </a:rPr>
              <a:t> </a:t>
            </a:r>
            <a:r>
              <a:rPr lang="en-US" sz="1800" dirty="0">
                <a:latin typeface="Menlo"/>
              </a:rPr>
              <a:t>=</a:t>
            </a:r>
            <a:r>
              <a:rPr lang="en-US" sz="1800" dirty="0">
                <a:solidFill>
                  <a:srgbClr val="3B3B3B"/>
                </a:solidFill>
                <a:latin typeface="Menlo"/>
              </a:rPr>
              <a:t> </a:t>
            </a:r>
            <a:r>
              <a:rPr lang="en-US" sz="1800" dirty="0">
                <a:solidFill>
                  <a:srgbClr val="795E26"/>
                </a:solidFill>
                <a:latin typeface="Menlo"/>
              </a:rPr>
              <a:t>@</a:t>
            </a:r>
            <a:r>
              <a:rPr lang="en-US" sz="1800" dirty="0" err="1">
                <a:solidFill>
                  <a:srgbClr val="795E26"/>
                </a:solidFill>
                <a:latin typeface="Menlo"/>
              </a:rPr>
              <a:t>decapode</a:t>
            </a:r>
            <a:r>
              <a:rPr lang="en-US" sz="1800" dirty="0">
                <a:solidFill>
                  <a:srgbClr val="3B3B3B"/>
                </a:solidFill>
                <a:latin typeface="Menlo"/>
              </a:rPr>
              <a:t> </a:t>
            </a:r>
            <a:r>
              <a:rPr lang="en-US" sz="1800" dirty="0">
                <a:solidFill>
                  <a:srgbClr val="AF00DB"/>
                </a:solidFill>
                <a:latin typeface="Menlo"/>
              </a:rPr>
              <a:t>begin</a:t>
            </a:r>
            <a:endParaRPr lang="en-US" sz="1800" dirty="0">
              <a:solidFill>
                <a:srgbClr val="AF00DB"/>
              </a:solidFill>
            </a:endParaRPr>
          </a:p>
          <a:p>
            <a:r>
              <a:rPr lang="en-US" sz="1800" dirty="0">
                <a:solidFill>
                  <a:srgbClr val="3B3B3B"/>
                </a:solidFill>
                <a:latin typeface="Menlo"/>
              </a:rPr>
              <a:t> (</a:t>
            </a:r>
            <a:r>
              <a:rPr lang="en-US" sz="1800" dirty="0" err="1">
                <a:solidFill>
                  <a:srgbClr val="3B3B3B"/>
                </a:solidFill>
                <a:latin typeface="Menlo"/>
              </a:rPr>
              <a:t>λ_ρ₀Cp</a:t>
            </a:r>
            <a:r>
              <a:rPr lang="en-US" sz="1800" dirty="0">
                <a:solidFill>
                  <a:srgbClr val="3B3B3B"/>
                </a:solidFill>
                <a:latin typeface="Menlo"/>
              </a:rPr>
              <a:t>, α</a:t>
            </a:r>
            <a:r>
              <a:rPr lang="en-US" sz="1800" dirty="0" err="1">
                <a:solidFill>
                  <a:srgbClr val="3B3B3B"/>
                </a:solidFill>
                <a:latin typeface="Menlo"/>
              </a:rPr>
              <a:t>ρ</a:t>
            </a:r>
            <a:r>
              <a:rPr lang="en-US" sz="1800" dirty="0">
                <a:solidFill>
                  <a:srgbClr val="3B3B3B"/>
                </a:solidFill>
                <a:latin typeface="Menlo"/>
              </a:rPr>
              <a:t>₀, </a:t>
            </a:r>
            <a:r>
              <a:rPr lang="en-US" sz="1800" dirty="0" err="1">
                <a:solidFill>
                  <a:srgbClr val="3B3B3B"/>
                </a:solidFill>
                <a:latin typeface="Menlo"/>
              </a:rPr>
              <a:t>k_ηf</a:t>
            </a:r>
            <a:r>
              <a:rPr lang="en-US" sz="1800" dirty="0">
                <a:solidFill>
                  <a:srgbClr val="3B3B3B"/>
                </a:solidFill>
                <a:latin typeface="Menlo"/>
              </a:rPr>
              <a:t>, </a:t>
            </a:r>
            <a:r>
              <a:rPr lang="en-US" sz="1800" dirty="0" err="1">
                <a:solidFill>
                  <a:srgbClr val="3B3B3B"/>
                </a:solidFill>
                <a:latin typeface="Menlo"/>
              </a:rPr>
              <a:t>ϕ</a:t>
            </a:r>
            <a:r>
              <a:rPr lang="en-US" sz="1800" dirty="0">
                <a:solidFill>
                  <a:srgbClr val="3B3B3B"/>
                </a:solidFill>
                <a:latin typeface="Menlo"/>
              </a:rPr>
              <a:t>)</a:t>
            </a:r>
            <a:r>
              <a:rPr lang="en-US" sz="1800" dirty="0">
                <a:latin typeface="Menlo"/>
              </a:rPr>
              <a:t>::</a:t>
            </a:r>
            <a:r>
              <a:rPr lang="en-US" sz="1800" dirty="0">
                <a:solidFill>
                  <a:srgbClr val="267F99"/>
                </a:solidFill>
                <a:latin typeface="Menlo"/>
              </a:rPr>
              <a:t>Constant</a:t>
            </a:r>
            <a:endParaRPr lang="en-US" sz="1800" dirty="0">
              <a:solidFill>
                <a:srgbClr val="267F99"/>
              </a:solidFill>
            </a:endParaRPr>
          </a:p>
          <a:p>
            <a:r>
              <a:rPr lang="en-US" sz="1800" dirty="0">
                <a:solidFill>
                  <a:srgbClr val="3B3B3B"/>
                </a:solidFill>
                <a:latin typeface="Menlo"/>
              </a:rPr>
              <a:t> (P, T, Adv, </a:t>
            </a:r>
            <a:r>
              <a:rPr lang="en-US" sz="1800" dirty="0" err="1">
                <a:solidFill>
                  <a:srgbClr val="3B3B3B"/>
                </a:solidFill>
                <a:latin typeface="Menlo"/>
              </a:rPr>
              <a:t>bound_T</a:t>
            </a:r>
            <a:r>
              <a:rPr lang="en-US" sz="1800" dirty="0">
                <a:solidFill>
                  <a:srgbClr val="3B3B3B"/>
                </a:solidFill>
                <a:latin typeface="Menlo"/>
              </a:rPr>
              <a:t>, </a:t>
            </a:r>
            <a:r>
              <a:rPr lang="en-US" sz="1800" dirty="0" err="1">
                <a:solidFill>
                  <a:srgbClr val="3B3B3B"/>
                </a:solidFill>
                <a:latin typeface="Menlo"/>
              </a:rPr>
              <a:t>bound_T</a:t>
            </a:r>
            <a:r>
              <a:rPr lang="en-US" sz="1800" dirty="0">
                <a:solidFill>
                  <a:srgbClr val="3B3B3B"/>
                </a:solidFill>
                <a:latin typeface="Menlo"/>
              </a:rPr>
              <a:t>̇)</a:t>
            </a:r>
            <a:r>
              <a:rPr lang="en-US" sz="1800" dirty="0">
                <a:latin typeface="Menlo"/>
              </a:rPr>
              <a:t>::</a:t>
            </a:r>
            <a:r>
              <a:rPr lang="en-US" sz="1800" dirty="0">
                <a:solidFill>
                  <a:srgbClr val="267F99"/>
                </a:solidFill>
                <a:latin typeface="Menlo"/>
              </a:rPr>
              <a:t>Form0</a:t>
            </a:r>
            <a:endParaRPr lang="en-US" sz="1800" dirty="0">
              <a:solidFill>
                <a:srgbClr val="267F99"/>
              </a:solidFill>
            </a:endParaRPr>
          </a:p>
          <a:p>
            <a:r>
              <a:rPr lang="en-US" sz="1800" dirty="0">
                <a:solidFill>
                  <a:srgbClr val="3B3B3B"/>
                </a:solidFill>
                <a:latin typeface="Menlo"/>
              </a:rPr>
              <a:t> (g, </a:t>
            </a:r>
            <a:r>
              <a:rPr lang="en-US" sz="1800" dirty="0" err="1">
                <a:solidFill>
                  <a:srgbClr val="3B3B3B"/>
                </a:solidFill>
                <a:latin typeface="Menlo"/>
              </a:rPr>
              <a:t>qD</a:t>
            </a:r>
            <a:r>
              <a:rPr lang="en-US" sz="1800" dirty="0">
                <a:solidFill>
                  <a:srgbClr val="3B3B3B"/>
                </a:solidFill>
                <a:latin typeface="Menlo"/>
              </a:rPr>
              <a:t>)</a:t>
            </a:r>
            <a:r>
              <a:rPr lang="en-US" sz="1800" dirty="0">
                <a:latin typeface="Menlo"/>
              </a:rPr>
              <a:t>::</a:t>
            </a:r>
            <a:r>
              <a:rPr lang="en-US" sz="1800" dirty="0">
                <a:solidFill>
                  <a:srgbClr val="267F99"/>
                </a:solidFill>
                <a:latin typeface="Menlo"/>
              </a:rPr>
              <a:t>Form1</a:t>
            </a:r>
            <a:endParaRPr lang="en-US" sz="1800" dirty="0">
              <a:solidFill>
                <a:srgbClr val="267F99"/>
              </a:solidFill>
            </a:endParaRPr>
          </a:p>
          <a:p>
            <a:endParaRPr lang="en-US" sz="1800" dirty="0">
              <a:solidFill>
                <a:srgbClr val="267F99"/>
              </a:solidFill>
              <a:latin typeface="Menlo"/>
            </a:endParaRPr>
          </a:p>
          <a:p>
            <a:r>
              <a:rPr lang="en-US" sz="1800" dirty="0">
                <a:solidFill>
                  <a:srgbClr val="3B3B3B"/>
                </a:solidFill>
                <a:latin typeface="Menlo"/>
              </a:rPr>
              <a:t> </a:t>
            </a:r>
            <a:r>
              <a:rPr lang="en-US" sz="1800" dirty="0" err="1">
                <a:solidFill>
                  <a:srgbClr val="3B3B3B"/>
                </a:solidFill>
                <a:latin typeface="Menlo"/>
              </a:rPr>
              <a:t>bound_T</a:t>
            </a:r>
            <a:r>
              <a:rPr lang="en-US" sz="1800" dirty="0">
                <a:solidFill>
                  <a:srgbClr val="3B3B3B"/>
                </a:solidFill>
                <a:latin typeface="Menlo"/>
              </a:rPr>
              <a:t> </a:t>
            </a:r>
            <a:r>
              <a:rPr lang="en-US" sz="1800" dirty="0">
                <a:latin typeface="Menlo"/>
              </a:rPr>
              <a:t>==</a:t>
            </a:r>
            <a:r>
              <a:rPr lang="en-US" sz="1800" dirty="0">
                <a:solidFill>
                  <a:srgbClr val="3B3B3B"/>
                </a:solidFill>
                <a:latin typeface="Menlo"/>
              </a:rPr>
              <a:t> </a:t>
            </a:r>
            <a:r>
              <a:rPr lang="en-US" sz="1800" dirty="0">
                <a:solidFill>
                  <a:srgbClr val="795E26"/>
                </a:solidFill>
                <a:latin typeface="Menlo"/>
              </a:rPr>
              <a:t>adiabatic</a:t>
            </a:r>
            <a:r>
              <a:rPr lang="en-US" sz="1800" dirty="0">
                <a:solidFill>
                  <a:srgbClr val="3B3B3B"/>
                </a:solidFill>
                <a:latin typeface="Menlo"/>
              </a:rPr>
              <a:t>(T)</a:t>
            </a:r>
          </a:p>
          <a:p>
            <a:endParaRPr lang="en-US" sz="1800" dirty="0">
              <a:solidFill>
                <a:srgbClr val="3B3B3B"/>
              </a:solidFill>
              <a:latin typeface="Menlo"/>
            </a:endParaRPr>
          </a:p>
          <a:p>
            <a:r>
              <a:rPr lang="en-US" sz="1800" dirty="0">
                <a:solidFill>
                  <a:srgbClr val="3B3B3B"/>
                </a:solidFill>
                <a:latin typeface="Menlo"/>
              </a:rPr>
              <a:t> </a:t>
            </a:r>
            <a:r>
              <a:rPr lang="en-US" sz="1800" dirty="0">
                <a:solidFill>
                  <a:srgbClr val="008000"/>
                </a:solidFill>
                <a:latin typeface="Menlo"/>
              </a:rPr>
              <a:t># Darcy flux</a:t>
            </a:r>
          </a:p>
          <a:p>
            <a:r>
              <a:rPr lang="en-US" sz="1800" dirty="0">
                <a:solidFill>
                  <a:srgbClr val="3B3B3B"/>
                </a:solidFill>
                <a:latin typeface="Menlo"/>
              </a:rPr>
              <a:t> </a:t>
            </a:r>
            <a:r>
              <a:rPr lang="en-US" sz="1800" dirty="0" err="1">
                <a:solidFill>
                  <a:srgbClr val="3B3B3B"/>
                </a:solidFill>
                <a:latin typeface="Menlo"/>
              </a:rPr>
              <a:t>ρ</a:t>
            </a:r>
            <a:r>
              <a:rPr lang="en-US" sz="1800" dirty="0">
                <a:solidFill>
                  <a:srgbClr val="3B3B3B"/>
                </a:solidFill>
                <a:latin typeface="Menlo"/>
              </a:rPr>
              <a:t> </a:t>
            </a:r>
            <a:r>
              <a:rPr lang="en-US" sz="1800" dirty="0">
                <a:latin typeface="Menlo"/>
              </a:rPr>
              <a:t>==</a:t>
            </a:r>
            <a:r>
              <a:rPr lang="en-US" sz="1800" dirty="0">
                <a:solidFill>
                  <a:srgbClr val="3B3B3B"/>
                </a:solidFill>
                <a:latin typeface="Menlo"/>
              </a:rPr>
              <a:t> g </a:t>
            </a:r>
            <a:r>
              <a:rPr lang="en-US" sz="1800" dirty="0">
                <a:latin typeface="Menlo"/>
              </a:rPr>
              <a:t>∧</a:t>
            </a:r>
            <a:r>
              <a:rPr lang="en-US" sz="1800" dirty="0">
                <a:solidFill>
                  <a:srgbClr val="3B3B3B"/>
                </a:solidFill>
                <a:latin typeface="Menlo"/>
              </a:rPr>
              <a:t> (α</a:t>
            </a:r>
            <a:r>
              <a:rPr lang="en-US" sz="1800" dirty="0" err="1">
                <a:solidFill>
                  <a:srgbClr val="3B3B3B"/>
                </a:solidFill>
                <a:latin typeface="Menlo"/>
              </a:rPr>
              <a:t>ρ</a:t>
            </a:r>
            <a:r>
              <a:rPr lang="en-US" sz="1800" dirty="0">
                <a:solidFill>
                  <a:srgbClr val="3B3B3B"/>
                </a:solidFill>
                <a:latin typeface="Menlo"/>
              </a:rPr>
              <a:t>₀ </a:t>
            </a:r>
            <a:r>
              <a:rPr lang="en-US" sz="1800" dirty="0">
                <a:latin typeface="Menlo"/>
              </a:rPr>
              <a:t>*</a:t>
            </a:r>
            <a:r>
              <a:rPr lang="en-US" sz="1800" dirty="0">
                <a:solidFill>
                  <a:srgbClr val="3B3B3B"/>
                </a:solidFill>
                <a:latin typeface="Menlo"/>
              </a:rPr>
              <a:t> </a:t>
            </a:r>
            <a:r>
              <a:rPr lang="en-US" sz="1800" dirty="0" err="1">
                <a:solidFill>
                  <a:srgbClr val="3B3B3B"/>
                </a:solidFill>
                <a:latin typeface="Menlo"/>
              </a:rPr>
              <a:t>bound_T</a:t>
            </a:r>
            <a:r>
              <a:rPr lang="en-US" sz="1800" dirty="0">
                <a:solidFill>
                  <a:srgbClr val="3B3B3B"/>
                </a:solidFill>
                <a:latin typeface="Menlo"/>
              </a:rPr>
              <a:t>)</a:t>
            </a:r>
            <a:endParaRPr lang="en-US" sz="1800" dirty="0">
              <a:solidFill>
                <a:srgbClr val="3B3B3B"/>
              </a:solidFill>
            </a:endParaRPr>
          </a:p>
          <a:p>
            <a:r>
              <a:rPr lang="en-US" sz="1800" dirty="0">
                <a:solidFill>
                  <a:srgbClr val="3B3B3B"/>
                </a:solidFill>
                <a:latin typeface="Menlo"/>
              </a:rPr>
              <a:t> P </a:t>
            </a:r>
            <a:r>
              <a:rPr lang="en-US" sz="1800" dirty="0">
                <a:latin typeface="Menlo"/>
              </a:rPr>
              <a:t>==</a:t>
            </a:r>
            <a:r>
              <a:rPr lang="en-US" sz="1800" dirty="0">
                <a:solidFill>
                  <a:srgbClr val="3B3B3B"/>
                </a:solidFill>
                <a:latin typeface="Menlo"/>
              </a:rPr>
              <a:t> </a:t>
            </a:r>
            <a:r>
              <a:rPr lang="en-US" sz="1800" dirty="0">
                <a:solidFill>
                  <a:srgbClr val="795E26"/>
                </a:solidFill>
                <a:latin typeface="Menlo"/>
              </a:rPr>
              <a:t>Δ⁻¹</a:t>
            </a:r>
            <a:r>
              <a:rPr lang="en-US" sz="1800" dirty="0">
                <a:solidFill>
                  <a:srgbClr val="3B3B3B"/>
                </a:solidFill>
                <a:latin typeface="Menlo"/>
              </a:rPr>
              <a:t>(</a:t>
            </a:r>
            <a:r>
              <a:rPr lang="en-US" sz="1800" dirty="0" err="1">
                <a:solidFill>
                  <a:srgbClr val="795E26"/>
                </a:solidFill>
                <a:latin typeface="Menlo"/>
              </a:rPr>
              <a:t>δ</a:t>
            </a:r>
            <a:r>
              <a:rPr lang="en-US" sz="1800" dirty="0">
                <a:solidFill>
                  <a:srgbClr val="3B3B3B"/>
                </a:solidFill>
                <a:latin typeface="Menlo"/>
              </a:rPr>
              <a:t>(</a:t>
            </a:r>
            <a:r>
              <a:rPr lang="en-US" sz="1800" dirty="0" err="1">
                <a:solidFill>
                  <a:srgbClr val="3B3B3B"/>
                </a:solidFill>
                <a:latin typeface="Menlo"/>
              </a:rPr>
              <a:t>ρ</a:t>
            </a:r>
            <a:r>
              <a:rPr lang="en-US" sz="1800" dirty="0">
                <a:solidFill>
                  <a:srgbClr val="3B3B3B"/>
                </a:solidFill>
                <a:latin typeface="Menlo"/>
              </a:rPr>
              <a:t>))</a:t>
            </a:r>
            <a:endParaRPr lang="en-US" sz="1800" dirty="0">
              <a:solidFill>
                <a:srgbClr val="3B3B3B"/>
              </a:solidFill>
            </a:endParaRPr>
          </a:p>
          <a:p>
            <a:r>
              <a:rPr lang="en-US" sz="1800" dirty="0">
                <a:solidFill>
                  <a:srgbClr val="3B3B3B"/>
                </a:solidFill>
                <a:latin typeface="Menlo"/>
              </a:rPr>
              <a:t> </a:t>
            </a:r>
            <a:r>
              <a:rPr lang="en-US" sz="1800" dirty="0" err="1">
                <a:solidFill>
                  <a:srgbClr val="3B3B3B"/>
                </a:solidFill>
                <a:latin typeface="Menlo"/>
              </a:rPr>
              <a:t>qD</a:t>
            </a:r>
            <a:r>
              <a:rPr lang="en-US" sz="1800" dirty="0">
                <a:solidFill>
                  <a:srgbClr val="3B3B3B"/>
                </a:solidFill>
                <a:latin typeface="Menlo"/>
              </a:rPr>
              <a:t> </a:t>
            </a:r>
            <a:r>
              <a:rPr lang="en-US" sz="1800" dirty="0">
                <a:latin typeface="Menlo"/>
              </a:rPr>
              <a:t>==</a:t>
            </a:r>
            <a:r>
              <a:rPr lang="en-US" sz="1800" dirty="0">
                <a:solidFill>
                  <a:srgbClr val="3B3B3B"/>
                </a:solidFill>
                <a:latin typeface="Menlo"/>
              </a:rPr>
              <a:t> </a:t>
            </a:r>
            <a:r>
              <a:rPr lang="en-US" sz="1800" dirty="0">
                <a:latin typeface="Menlo"/>
              </a:rPr>
              <a:t>-</a:t>
            </a:r>
            <a:r>
              <a:rPr lang="en-US" sz="1800" dirty="0">
                <a:solidFill>
                  <a:srgbClr val="3B3B3B"/>
                </a:solidFill>
                <a:latin typeface="Menlo"/>
              </a:rPr>
              <a:t>(</a:t>
            </a:r>
            <a:r>
              <a:rPr lang="en-US" sz="1800" dirty="0" err="1">
                <a:solidFill>
                  <a:srgbClr val="3B3B3B"/>
                </a:solidFill>
                <a:latin typeface="Menlo"/>
              </a:rPr>
              <a:t>k_ηf</a:t>
            </a:r>
            <a:r>
              <a:rPr lang="en-US" sz="1800" dirty="0">
                <a:solidFill>
                  <a:srgbClr val="3B3B3B"/>
                </a:solidFill>
                <a:latin typeface="Menlo"/>
              </a:rPr>
              <a:t> </a:t>
            </a:r>
            <a:r>
              <a:rPr lang="en-US" sz="1800" dirty="0">
                <a:latin typeface="Menlo"/>
              </a:rPr>
              <a:t>*</a:t>
            </a:r>
            <a:r>
              <a:rPr lang="en-US" sz="1800" dirty="0">
                <a:solidFill>
                  <a:srgbClr val="3B3B3B"/>
                </a:solidFill>
                <a:latin typeface="Menlo"/>
              </a:rPr>
              <a:t> (</a:t>
            </a:r>
            <a:r>
              <a:rPr lang="en-US" sz="1800" dirty="0">
                <a:solidFill>
                  <a:srgbClr val="795E26"/>
                </a:solidFill>
                <a:latin typeface="Menlo"/>
              </a:rPr>
              <a:t>d</a:t>
            </a:r>
            <a:r>
              <a:rPr lang="en-US" sz="1800" dirty="0">
                <a:solidFill>
                  <a:srgbClr val="3B3B3B"/>
                </a:solidFill>
                <a:latin typeface="Menlo"/>
              </a:rPr>
              <a:t>(P) </a:t>
            </a:r>
            <a:r>
              <a:rPr lang="en-US" sz="1800" dirty="0">
                <a:latin typeface="Menlo"/>
              </a:rPr>
              <a:t>-</a:t>
            </a:r>
            <a:r>
              <a:rPr lang="en-US" sz="1800" dirty="0">
                <a:solidFill>
                  <a:srgbClr val="3B3B3B"/>
                </a:solidFill>
                <a:latin typeface="Menlo"/>
              </a:rPr>
              <a:t> </a:t>
            </a:r>
            <a:r>
              <a:rPr lang="en-US" sz="1800" dirty="0" err="1">
                <a:solidFill>
                  <a:srgbClr val="3B3B3B"/>
                </a:solidFill>
                <a:latin typeface="Menlo"/>
              </a:rPr>
              <a:t>ρ</a:t>
            </a:r>
            <a:r>
              <a:rPr lang="en-US" sz="1800" dirty="0">
                <a:solidFill>
                  <a:srgbClr val="3B3B3B"/>
                </a:solidFill>
                <a:latin typeface="Menlo"/>
              </a:rPr>
              <a:t>))</a:t>
            </a:r>
          </a:p>
          <a:p>
            <a:endParaRPr lang="en-US" sz="1800" dirty="0">
              <a:solidFill>
                <a:srgbClr val="3B3B3B"/>
              </a:solidFill>
              <a:latin typeface="Menlo"/>
            </a:endParaRPr>
          </a:p>
          <a:p>
            <a:r>
              <a:rPr lang="en-US" sz="1800" dirty="0">
                <a:solidFill>
                  <a:srgbClr val="3B3B3B"/>
                </a:solidFill>
                <a:latin typeface="Menlo"/>
              </a:rPr>
              <a:t> Adv </a:t>
            </a:r>
            <a:r>
              <a:rPr lang="en-US" sz="1800" dirty="0">
                <a:latin typeface="Menlo"/>
              </a:rPr>
              <a:t>==</a:t>
            </a:r>
            <a:r>
              <a:rPr lang="en-US" sz="1800" dirty="0">
                <a:solidFill>
                  <a:srgbClr val="3B3B3B"/>
                </a:solidFill>
                <a:latin typeface="Menlo"/>
              </a:rPr>
              <a:t> </a:t>
            </a:r>
            <a:r>
              <a:rPr lang="en-US" sz="1800" dirty="0">
                <a:latin typeface="Menlo"/>
              </a:rPr>
              <a:t>⋆</a:t>
            </a:r>
            <a:r>
              <a:rPr lang="en-US" sz="1800" dirty="0">
                <a:solidFill>
                  <a:srgbClr val="3B3B3B"/>
                </a:solidFill>
                <a:latin typeface="Menlo"/>
              </a:rPr>
              <a:t>(</a:t>
            </a:r>
            <a:r>
              <a:rPr lang="en-US" sz="1800" dirty="0">
                <a:solidFill>
                  <a:srgbClr val="795E26"/>
                </a:solidFill>
                <a:latin typeface="Menlo"/>
              </a:rPr>
              <a:t>interpolate</a:t>
            </a:r>
            <a:r>
              <a:rPr lang="en-US" sz="1800" dirty="0">
                <a:solidFill>
                  <a:srgbClr val="3B3B3B"/>
                </a:solidFill>
                <a:latin typeface="Menlo"/>
              </a:rPr>
              <a:t>(</a:t>
            </a:r>
            <a:r>
              <a:rPr lang="en-US" sz="1800" dirty="0">
                <a:latin typeface="Menlo"/>
              </a:rPr>
              <a:t>∧</a:t>
            </a:r>
            <a:r>
              <a:rPr lang="en-US" sz="1800" dirty="0">
                <a:solidFill>
                  <a:srgbClr val="795E26"/>
                </a:solidFill>
                <a:latin typeface="Menlo"/>
              </a:rPr>
              <a:t>ᵈᵖ₁₁</a:t>
            </a:r>
            <a:r>
              <a:rPr lang="en-US" sz="1800" dirty="0">
                <a:solidFill>
                  <a:srgbClr val="3B3B3B"/>
                </a:solidFill>
                <a:latin typeface="Menlo"/>
              </a:rPr>
              <a:t>(</a:t>
            </a:r>
            <a:r>
              <a:rPr lang="en-US" sz="1800" dirty="0">
                <a:latin typeface="Menlo"/>
              </a:rPr>
              <a:t>⋆</a:t>
            </a:r>
            <a:r>
              <a:rPr lang="en-US" sz="1800" dirty="0">
                <a:solidFill>
                  <a:srgbClr val="3B3B3B"/>
                </a:solidFill>
                <a:latin typeface="Menlo"/>
              </a:rPr>
              <a:t>(</a:t>
            </a:r>
            <a:r>
              <a:rPr lang="en-US" sz="1800" dirty="0">
                <a:solidFill>
                  <a:srgbClr val="795E26"/>
                </a:solidFill>
                <a:latin typeface="Menlo"/>
              </a:rPr>
              <a:t>d</a:t>
            </a:r>
            <a:r>
              <a:rPr lang="en-US" sz="1800" dirty="0">
                <a:solidFill>
                  <a:srgbClr val="3B3B3B"/>
                </a:solidFill>
                <a:latin typeface="Menlo"/>
              </a:rPr>
              <a:t>(</a:t>
            </a:r>
            <a:r>
              <a:rPr lang="en-US" sz="1800" dirty="0" err="1">
                <a:solidFill>
                  <a:srgbClr val="3B3B3B"/>
                </a:solidFill>
                <a:latin typeface="Menlo"/>
              </a:rPr>
              <a:t>bound_T</a:t>
            </a:r>
            <a:r>
              <a:rPr lang="en-US" sz="1800" dirty="0">
                <a:solidFill>
                  <a:srgbClr val="3B3B3B"/>
                </a:solidFill>
                <a:latin typeface="Menlo"/>
              </a:rPr>
              <a:t>)), </a:t>
            </a:r>
            <a:r>
              <a:rPr lang="en-US" sz="1800" dirty="0" err="1">
                <a:solidFill>
                  <a:srgbClr val="3B3B3B"/>
                </a:solidFill>
                <a:latin typeface="Menlo"/>
              </a:rPr>
              <a:t>qD</a:t>
            </a:r>
            <a:r>
              <a:rPr lang="en-US" sz="1800" dirty="0">
                <a:solidFill>
                  <a:srgbClr val="3B3B3B"/>
                </a:solidFill>
                <a:latin typeface="Menlo"/>
              </a:rPr>
              <a:t>)))</a:t>
            </a:r>
            <a:endParaRPr lang="en-US" sz="1800" dirty="0">
              <a:solidFill>
                <a:srgbClr val="3B3B3B"/>
              </a:solidFill>
            </a:endParaRPr>
          </a:p>
          <a:p>
            <a:r>
              <a:rPr lang="en-US" sz="1800" dirty="0">
                <a:solidFill>
                  <a:srgbClr val="3B3B3B"/>
                </a:solidFill>
                <a:latin typeface="Menlo"/>
              </a:rPr>
              <a:t> Ṫ </a:t>
            </a:r>
            <a:r>
              <a:rPr lang="en-US" sz="1800" dirty="0">
                <a:latin typeface="Menlo"/>
              </a:rPr>
              <a:t>==</a:t>
            </a:r>
            <a:r>
              <a:rPr lang="en-US" sz="1800" dirty="0">
                <a:solidFill>
                  <a:srgbClr val="3B3B3B"/>
                </a:solidFill>
                <a:latin typeface="Menlo"/>
              </a:rPr>
              <a:t> </a:t>
            </a:r>
            <a:r>
              <a:rPr lang="en-US" sz="1800" dirty="0">
                <a:latin typeface="Menlo"/>
              </a:rPr>
              <a:t>-</a:t>
            </a:r>
            <a:r>
              <a:rPr lang="en-US" sz="1800" dirty="0">
                <a:solidFill>
                  <a:srgbClr val="098658"/>
                </a:solidFill>
                <a:latin typeface="Menlo"/>
              </a:rPr>
              <a:t>1</a:t>
            </a:r>
            <a:r>
              <a:rPr lang="en-US" sz="1800" dirty="0">
                <a:latin typeface="Menlo"/>
              </a:rPr>
              <a:t>/</a:t>
            </a:r>
            <a:r>
              <a:rPr lang="en-US" sz="1800" dirty="0" err="1">
                <a:solidFill>
                  <a:srgbClr val="3B3B3B"/>
                </a:solidFill>
                <a:latin typeface="Menlo"/>
              </a:rPr>
              <a:t>ϕ</a:t>
            </a:r>
            <a:r>
              <a:rPr lang="en-US" sz="1800" dirty="0">
                <a:solidFill>
                  <a:srgbClr val="3B3B3B"/>
                </a:solidFill>
                <a:latin typeface="Menlo"/>
              </a:rPr>
              <a:t> </a:t>
            </a:r>
            <a:r>
              <a:rPr lang="en-US" sz="1800" dirty="0">
                <a:latin typeface="Menlo"/>
              </a:rPr>
              <a:t>*</a:t>
            </a:r>
            <a:r>
              <a:rPr lang="en-US" sz="1800" dirty="0">
                <a:solidFill>
                  <a:srgbClr val="3B3B3B"/>
                </a:solidFill>
                <a:latin typeface="Menlo"/>
              </a:rPr>
              <a:t> Adv </a:t>
            </a:r>
            <a:r>
              <a:rPr lang="en-US" sz="1800" dirty="0">
                <a:latin typeface="Menlo"/>
              </a:rPr>
              <a:t>+</a:t>
            </a:r>
            <a:r>
              <a:rPr lang="en-US" sz="1800" dirty="0">
                <a:solidFill>
                  <a:srgbClr val="3B3B3B"/>
                </a:solidFill>
                <a:latin typeface="Menlo"/>
              </a:rPr>
              <a:t> </a:t>
            </a:r>
            <a:r>
              <a:rPr lang="en-US" sz="1800" dirty="0" err="1">
                <a:solidFill>
                  <a:srgbClr val="3B3B3B"/>
                </a:solidFill>
                <a:latin typeface="Menlo"/>
              </a:rPr>
              <a:t>λ_ρ₀Cp</a:t>
            </a:r>
            <a:r>
              <a:rPr lang="en-US" sz="1800" dirty="0">
                <a:solidFill>
                  <a:srgbClr val="3B3B3B"/>
                </a:solidFill>
                <a:latin typeface="Menlo"/>
              </a:rPr>
              <a:t> </a:t>
            </a:r>
            <a:r>
              <a:rPr lang="en-US" sz="1800" dirty="0">
                <a:latin typeface="Menlo"/>
              </a:rPr>
              <a:t>*</a:t>
            </a:r>
            <a:r>
              <a:rPr lang="en-US" sz="1800" dirty="0">
                <a:solidFill>
                  <a:srgbClr val="3B3B3B"/>
                </a:solidFill>
                <a:latin typeface="Menlo"/>
              </a:rPr>
              <a:t> </a:t>
            </a:r>
            <a:r>
              <a:rPr lang="en-US" sz="1800" dirty="0" err="1">
                <a:solidFill>
                  <a:srgbClr val="795E26"/>
                </a:solidFill>
                <a:latin typeface="Menlo"/>
              </a:rPr>
              <a:t>Δ</a:t>
            </a:r>
            <a:r>
              <a:rPr lang="en-US" sz="1800" dirty="0">
                <a:solidFill>
                  <a:srgbClr val="3B3B3B"/>
                </a:solidFill>
                <a:latin typeface="Menlo"/>
              </a:rPr>
              <a:t>(</a:t>
            </a:r>
            <a:r>
              <a:rPr lang="en-US" sz="1800" dirty="0" err="1">
                <a:solidFill>
                  <a:srgbClr val="3B3B3B"/>
                </a:solidFill>
                <a:latin typeface="Menlo"/>
              </a:rPr>
              <a:t>bound_T</a:t>
            </a:r>
            <a:r>
              <a:rPr lang="en-US" sz="1800" dirty="0">
                <a:solidFill>
                  <a:srgbClr val="3B3B3B"/>
                </a:solidFill>
                <a:latin typeface="Menlo"/>
              </a:rPr>
              <a:t>)</a:t>
            </a:r>
            <a:endParaRPr lang="en-US" sz="1800" dirty="0">
              <a:solidFill>
                <a:srgbClr val="3B3B3B"/>
              </a:solidFill>
            </a:endParaRPr>
          </a:p>
          <a:p>
            <a:endParaRPr lang="en-US" sz="1800" dirty="0">
              <a:solidFill>
                <a:srgbClr val="3B3B3B"/>
              </a:solidFill>
              <a:latin typeface="Menlo"/>
            </a:endParaRPr>
          </a:p>
          <a:p>
            <a:r>
              <a:rPr lang="en-US" sz="1800" dirty="0">
                <a:solidFill>
                  <a:srgbClr val="3B3B3B"/>
                </a:solidFill>
                <a:latin typeface="Menlo"/>
              </a:rPr>
              <a:t> </a:t>
            </a:r>
            <a:r>
              <a:rPr lang="en-US" sz="1800" dirty="0" err="1">
                <a:solidFill>
                  <a:srgbClr val="3B3B3B"/>
                </a:solidFill>
                <a:latin typeface="Menlo"/>
              </a:rPr>
              <a:t>bound_T</a:t>
            </a:r>
            <a:r>
              <a:rPr lang="en-US" sz="1800" dirty="0">
                <a:solidFill>
                  <a:srgbClr val="3B3B3B"/>
                </a:solidFill>
                <a:latin typeface="Menlo"/>
              </a:rPr>
              <a:t>̇ </a:t>
            </a:r>
            <a:r>
              <a:rPr lang="en-US" sz="1800" dirty="0">
                <a:latin typeface="Menlo"/>
              </a:rPr>
              <a:t>==</a:t>
            </a:r>
            <a:r>
              <a:rPr lang="en-US" sz="1800" dirty="0">
                <a:solidFill>
                  <a:srgbClr val="3B3B3B"/>
                </a:solidFill>
                <a:latin typeface="Menlo"/>
              </a:rPr>
              <a:t> </a:t>
            </a:r>
            <a:r>
              <a:rPr lang="en-US" sz="1800" dirty="0" err="1">
                <a:solidFill>
                  <a:srgbClr val="795E26"/>
                </a:solidFill>
                <a:latin typeface="Menlo"/>
              </a:rPr>
              <a:t>tb_bc</a:t>
            </a:r>
            <a:r>
              <a:rPr lang="en-US" sz="1800" dirty="0">
                <a:solidFill>
                  <a:srgbClr val="3B3B3B"/>
                </a:solidFill>
                <a:latin typeface="Menlo"/>
              </a:rPr>
              <a:t>(Ṫ)</a:t>
            </a:r>
          </a:p>
          <a:p>
            <a:endParaRPr lang="en-US" sz="1800" dirty="0">
              <a:solidFill>
                <a:srgbClr val="3B3B3B"/>
              </a:solidFill>
              <a:latin typeface="Menlo"/>
            </a:endParaRPr>
          </a:p>
          <a:p>
            <a:r>
              <a:rPr lang="en-US" sz="1800" dirty="0">
                <a:solidFill>
                  <a:srgbClr val="795E26"/>
                </a:solidFill>
                <a:latin typeface="Menlo"/>
              </a:rPr>
              <a:t> ∂ₜ</a:t>
            </a:r>
            <a:r>
              <a:rPr lang="en-US" sz="1800" dirty="0">
                <a:solidFill>
                  <a:srgbClr val="3B3B3B"/>
                </a:solidFill>
                <a:latin typeface="Menlo"/>
              </a:rPr>
              <a:t>(T) </a:t>
            </a:r>
            <a:r>
              <a:rPr lang="en-US" sz="1800" dirty="0">
                <a:latin typeface="Menlo"/>
              </a:rPr>
              <a:t>==</a:t>
            </a:r>
            <a:r>
              <a:rPr lang="en-US" sz="1800" dirty="0">
                <a:solidFill>
                  <a:srgbClr val="3B3B3B"/>
                </a:solidFill>
                <a:latin typeface="Menlo"/>
              </a:rPr>
              <a:t> </a:t>
            </a:r>
            <a:r>
              <a:rPr lang="en-US" sz="1800" dirty="0" err="1">
                <a:solidFill>
                  <a:srgbClr val="3B3B3B"/>
                </a:solidFill>
                <a:latin typeface="Menlo"/>
              </a:rPr>
              <a:t>bound_T</a:t>
            </a:r>
            <a:r>
              <a:rPr lang="en-US" sz="1800" dirty="0">
                <a:solidFill>
                  <a:srgbClr val="3B3B3B"/>
                </a:solidFill>
                <a:latin typeface="Menlo"/>
              </a:rPr>
              <a:t>̇</a:t>
            </a:r>
            <a:endParaRPr lang="en-US" sz="1800" dirty="0">
              <a:solidFill>
                <a:srgbClr val="3B3B3B"/>
              </a:solidFill>
            </a:endParaRPr>
          </a:p>
          <a:p>
            <a:r>
              <a:rPr lang="en-US" sz="1800" dirty="0">
                <a:solidFill>
                  <a:srgbClr val="AF00DB"/>
                </a:solidFill>
                <a:latin typeface="Menlo"/>
              </a:rPr>
              <a:t>end</a:t>
            </a:r>
            <a:endParaRPr lang="en-US" sz="1800" dirty="0">
              <a:solidFill>
                <a:srgbClr val="AF00DB"/>
              </a:solidFill>
            </a:endParaRPr>
          </a:p>
          <a:p>
            <a:endParaRPr lang="en-US" sz="3600" dirty="0">
              <a:solidFill>
                <a:srgbClr val="0000FF"/>
              </a:solidFill>
              <a:latin typeface="Menlo"/>
            </a:endParaRPr>
          </a:p>
        </p:txBody>
      </p:sp>
      <p:sp>
        <p:nvSpPr>
          <p:cNvPr id="9" name="TextBox 8">
            <a:extLst>
              <a:ext uri="{FF2B5EF4-FFF2-40B4-BE49-F238E27FC236}">
                <a16:creationId xmlns:a16="http://schemas.microsoft.com/office/drawing/2014/main" id="{2C83EB51-6E01-343C-52F3-92F372A7CE95}"/>
              </a:ext>
            </a:extLst>
          </p:cNvPr>
          <p:cNvSpPr txBox="1"/>
          <p:nvPr/>
        </p:nvSpPr>
        <p:spPr>
          <a:xfrm>
            <a:off x="454028" y="6413794"/>
            <a:ext cx="9363861"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Char char="•"/>
            </a:pPr>
            <a:r>
              <a:rPr lang="en-US" sz="2500" dirty="0">
                <a:solidFill>
                  <a:srgbClr val="2C4E6C"/>
                </a:solidFill>
                <a:latin typeface="XITS"/>
              </a:rPr>
              <a:t>Entire Specification of physics above</a:t>
            </a:r>
          </a:p>
          <a:p>
            <a:pPr marL="571500" indent="-571500">
              <a:buChar char="•"/>
            </a:pPr>
            <a:r>
              <a:rPr lang="en-US" sz="2500" dirty="0">
                <a:solidFill>
                  <a:srgbClr val="2C4E6C"/>
                </a:solidFill>
                <a:latin typeface="XITS"/>
              </a:rPr>
              <a:t>Divergence-free condition on pressure field enforced by pressure projection method</a:t>
            </a:r>
          </a:p>
        </p:txBody>
      </p:sp>
      <p:pic>
        <p:nvPicPr>
          <p:cNvPr id="2" name="Porous_Convection_New">
            <a:hlinkClick r:id="" action="ppaction://media"/>
            <a:extLst>
              <a:ext uri="{FF2B5EF4-FFF2-40B4-BE49-F238E27FC236}">
                <a16:creationId xmlns:a16="http://schemas.microsoft.com/office/drawing/2014/main" id="{450A03CB-61F7-245C-CF7D-68320F7313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43338" y="760096"/>
            <a:ext cx="9363861" cy="7022896"/>
          </a:xfrm>
          <a:prstGeom prst="rect">
            <a:avLst/>
          </a:prstGeom>
        </p:spPr>
      </p:pic>
    </p:spTree>
    <p:extLst>
      <p:ext uri="{BB962C8B-B14F-4D97-AF65-F5344CB8AC3E}">
        <p14:creationId xmlns:p14="http://schemas.microsoft.com/office/powerpoint/2010/main" val="23944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88E1F1-3B78-2697-612A-EB9487D568C3}"/>
              </a:ext>
            </a:extLst>
          </p:cNvPr>
          <p:cNvSpPr>
            <a:spLocks noGrp="1"/>
          </p:cNvSpPr>
          <p:nvPr>
            <p:ph type="title"/>
          </p:nvPr>
        </p:nvSpPr>
        <p:spPr/>
        <p:txBody>
          <a:bodyPr/>
          <a:lstStyle/>
          <a:p>
            <a:r>
              <a:rPr lang="en-US" dirty="0"/>
              <a:t>Porous convection solutions</a:t>
            </a:r>
          </a:p>
        </p:txBody>
      </p:sp>
      <p:sp>
        <p:nvSpPr>
          <p:cNvPr id="4" name="Slide Number Placeholder 3">
            <a:extLst>
              <a:ext uri="{FF2B5EF4-FFF2-40B4-BE49-F238E27FC236}">
                <a16:creationId xmlns:a16="http://schemas.microsoft.com/office/drawing/2014/main" id="{887FD9A8-9031-BB48-D271-AE1941890160}"/>
              </a:ext>
            </a:extLst>
          </p:cNvPr>
          <p:cNvSpPr>
            <a:spLocks noGrp="1"/>
          </p:cNvSpPr>
          <p:nvPr>
            <p:ph type="sldNum" idx="12"/>
          </p:nvPr>
        </p:nvSpPr>
        <p:spPr/>
        <p:txBody>
          <a:bodyPr/>
          <a:lstStyle/>
          <a:p>
            <a:fld id="{00000000-1234-1234-1234-123412341234}" type="slidenum">
              <a:rPr lang="en-US" smtClean="0"/>
              <a:pPr/>
              <a:t>11</a:t>
            </a:fld>
            <a:endParaRPr lang="en-US" dirty="0"/>
          </a:p>
        </p:txBody>
      </p:sp>
      <p:pic>
        <p:nvPicPr>
          <p:cNvPr id="15" name="output_all">
            <a:hlinkClick r:id="" action="ppaction://media"/>
            <a:extLst>
              <a:ext uri="{FF2B5EF4-FFF2-40B4-BE49-F238E27FC236}">
                <a16:creationId xmlns:a16="http://schemas.microsoft.com/office/drawing/2014/main" id="{BFBA6AEE-86CE-3AEF-7FBD-DC97127BD8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4028" y="1146590"/>
            <a:ext cx="9444013" cy="7083010"/>
          </a:xfrm>
          <a:prstGeom prst="rect">
            <a:avLst/>
          </a:prstGeom>
        </p:spPr>
      </p:pic>
      <p:sp>
        <p:nvSpPr>
          <p:cNvPr id="20" name="TextBox 19">
            <a:extLst>
              <a:ext uri="{FF2B5EF4-FFF2-40B4-BE49-F238E27FC236}">
                <a16:creationId xmlns:a16="http://schemas.microsoft.com/office/drawing/2014/main" id="{B61ED629-7A96-4013-40B7-05B7B853D41D}"/>
              </a:ext>
            </a:extLst>
          </p:cNvPr>
          <p:cNvSpPr txBox="1"/>
          <p:nvPr/>
        </p:nvSpPr>
        <p:spPr>
          <a:xfrm>
            <a:off x="1844772" y="892674"/>
            <a:ext cx="163187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GMRES+ILU0</a:t>
            </a:r>
          </a:p>
          <a:p>
            <a:pPr marL="571500" indent="-571500">
              <a:buChar char="•"/>
            </a:pPr>
            <a:endParaRPr lang="en-US" sz="900" dirty="0">
              <a:solidFill>
                <a:srgbClr val="6A9955"/>
              </a:solidFill>
              <a:latin typeface="Menlo"/>
            </a:endParaRPr>
          </a:p>
        </p:txBody>
      </p:sp>
      <p:sp>
        <p:nvSpPr>
          <p:cNvPr id="21" name="TextBox 20">
            <a:extLst>
              <a:ext uri="{FF2B5EF4-FFF2-40B4-BE49-F238E27FC236}">
                <a16:creationId xmlns:a16="http://schemas.microsoft.com/office/drawing/2014/main" id="{39B45048-5A9C-3AF9-5DF8-407D5C6AFD51}"/>
              </a:ext>
            </a:extLst>
          </p:cNvPr>
          <p:cNvSpPr txBox="1"/>
          <p:nvPr/>
        </p:nvSpPr>
        <p:spPr>
          <a:xfrm>
            <a:off x="6499263" y="892674"/>
            <a:ext cx="163187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GMRES+MG</a:t>
            </a:r>
          </a:p>
          <a:p>
            <a:pPr marL="571500" indent="-571500">
              <a:buChar char="•"/>
            </a:pPr>
            <a:endParaRPr lang="en-US" sz="900" dirty="0">
              <a:solidFill>
                <a:srgbClr val="6A9955"/>
              </a:solidFill>
              <a:latin typeface="Menlo"/>
            </a:endParaRPr>
          </a:p>
        </p:txBody>
      </p:sp>
      <p:graphicFrame>
        <p:nvGraphicFramePr>
          <p:cNvPr id="22" name="Table 21">
            <a:extLst>
              <a:ext uri="{FF2B5EF4-FFF2-40B4-BE49-F238E27FC236}">
                <a16:creationId xmlns:a16="http://schemas.microsoft.com/office/drawing/2014/main" id="{63BCF3F6-1CB5-714E-3D1C-F3A2726C32F8}"/>
              </a:ext>
            </a:extLst>
          </p:cNvPr>
          <p:cNvGraphicFramePr>
            <a:graphicFrameLocks noGrp="1"/>
          </p:cNvGraphicFramePr>
          <p:nvPr>
            <p:extLst>
              <p:ext uri="{D42A27DB-BD31-4B8C-83A1-F6EECF244321}">
                <p14:modId xmlns:p14="http://schemas.microsoft.com/office/powerpoint/2010/main" val="665994302"/>
              </p:ext>
            </p:extLst>
          </p:nvPr>
        </p:nvGraphicFramePr>
        <p:xfrm>
          <a:off x="10098156" y="876673"/>
          <a:ext cx="4078216" cy="2696264"/>
        </p:xfrm>
        <a:graphic>
          <a:graphicData uri="http://schemas.openxmlformats.org/drawingml/2006/table">
            <a:tbl>
              <a:tblPr firstRow="1" bandRow="1">
                <a:tableStyleId>{5C22544A-7EE6-4342-B048-85BDC9FD1C3A}</a:tableStyleId>
              </a:tblPr>
              <a:tblGrid>
                <a:gridCol w="2039108">
                  <a:extLst>
                    <a:ext uri="{9D8B030D-6E8A-4147-A177-3AD203B41FA5}">
                      <a16:colId xmlns:a16="http://schemas.microsoft.com/office/drawing/2014/main" val="1062544643"/>
                    </a:ext>
                  </a:extLst>
                </a:gridCol>
                <a:gridCol w="2039108">
                  <a:extLst>
                    <a:ext uri="{9D8B030D-6E8A-4147-A177-3AD203B41FA5}">
                      <a16:colId xmlns:a16="http://schemas.microsoft.com/office/drawing/2014/main" val="3423197340"/>
                    </a:ext>
                  </a:extLst>
                </a:gridCol>
              </a:tblGrid>
              <a:tr h="67406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89174872"/>
                  </a:ext>
                </a:extLst>
              </a:tr>
              <a:tr h="674066">
                <a:tc>
                  <a:txBody>
                    <a:bodyPr/>
                    <a:lstStyle/>
                    <a:p>
                      <a:endParaRPr lang="en-US"/>
                    </a:p>
                  </a:txBody>
                  <a:tcPr/>
                </a:tc>
                <a:tc>
                  <a:txBody>
                    <a:bodyPr/>
                    <a:lstStyle/>
                    <a:p>
                      <a:endParaRPr lang="en-US" dirty="0"/>
                    </a:p>
                  </a:txBody>
                  <a:tcPr/>
                </a:tc>
                <a:extLst>
                  <a:ext uri="{0D108BD9-81ED-4DB2-BD59-A6C34878D82A}">
                    <a16:rowId xmlns:a16="http://schemas.microsoft.com/office/drawing/2014/main" val="2860883298"/>
                  </a:ext>
                </a:extLst>
              </a:tr>
              <a:tr h="674066">
                <a:tc>
                  <a:txBody>
                    <a:bodyPr/>
                    <a:lstStyle/>
                    <a:p>
                      <a:endParaRPr lang="en-US"/>
                    </a:p>
                  </a:txBody>
                  <a:tcPr/>
                </a:tc>
                <a:tc>
                  <a:txBody>
                    <a:bodyPr/>
                    <a:lstStyle/>
                    <a:p>
                      <a:endParaRPr lang="en-US"/>
                    </a:p>
                  </a:txBody>
                  <a:tcPr/>
                </a:tc>
                <a:extLst>
                  <a:ext uri="{0D108BD9-81ED-4DB2-BD59-A6C34878D82A}">
                    <a16:rowId xmlns:a16="http://schemas.microsoft.com/office/drawing/2014/main" val="490031909"/>
                  </a:ext>
                </a:extLst>
              </a:tr>
              <a:tr h="674066">
                <a:tc>
                  <a:txBody>
                    <a:bodyPr/>
                    <a:lstStyle/>
                    <a:p>
                      <a:endParaRPr lang="en-US"/>
                    </a:p>
                  </a:txBody>
                  <a:tcPr/>
                </a:tc>
                <a:tc>
                  <a:txBody>
                    <a:bodyPr/>
                    <a:lstStyle/>
                    <a:p>
                      <a:endParaRPr lang="en-US" dirty="0"/>
                    </a:p>
                  </a:txBody>
                  <a:tcPr/>
                </a:tc>
                <a:extLst>
                  <a:ext uri="{0D108BD9-81ED-4DB2-BD59-A6C34878D82A}">
                    <a16:rowId xmlns:a16="http://schemas.microsoft.com/office/drawing/2014/main" val="2475433639"/>
                  </a:ext>
                </a:extLst>
              </a:tr>
            </a:tbl>
          </a:graphicData>
        </a:graphic>
      </p:graphicFrame>
      <p:sp>
        <p:nvSpPr>
          <p:cNvPr id="24" name="TextBox 23">
            <a:extLst>
              <a:ext uri="{FF2B5EF4-FFF2-40B4-BE49-F238E27FC236}">
                <a16:creationId xmlns:a16="http://schemas.microsoft.com/office/drawing/2014/main" id="{DA7ACEE6-46F3-1A30-F76B-9AF8093EB9AE}"/>
              </a:ext>
            </a:extLst>
          </p:cNvPr>
          <p:cNvSpPr txBox="1"/>
          <p:nvPr/>
        </p:nvSpPr>
        <p:spPr>
          <a:xfrm>
            <a:off x="10303962" y="973471"/>
            <a:ext cx="163187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Technique</a:t>
            </a:r>
          </a:p>
          <a:p>
            <a:pPr marL="571500" indent="-571500">
              <a:buChar char="•"/>
            </a:pPr>
            <a:endParaRPr lang="en-US" sz="900" dirty="0">
              <a:solidFill>
                <a:srgbClr val="6A9955"/>
              </a:solidFill>
              <a:latin typeface="Menlo"/>
            </a:endParaRPr>
          </a:p>
        </p:txBody>
      </p:sp>
      <p:sp>
        <p:nvSpPr>
          <p:cNvPr id="25" name="TextBox 24">
            <a:extLst>
              <a:ext uri="{FF2B5EF4-FFF2-40B4-BE49-F238E27FC236}">
                <a16:creationId xmlns:a16="http://schemas.microsoft.com/office/drawing/2014/main" id="{CAE02915-5E4D-137D-C37B-70541EF41C45}"/>
              </a:ext>
            </a:extLst>
          </p:cNvPr>
          <p:cNvSpPr txBox="1"/>
          <p:nvPr/>
        </p:nvSpPr>
        <p:spPr>
          <a:xfrm>
            <a:off x="12284128" y="949826"/>
            <a:ext cx="1631873"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Iterations to convergence</a:t>
            </a:r>
          </a:p>
          <a:p>
            <a:pPr marL="571500" indent="-571500">
              <a:buChar char="•"/>
            </a:pPr>
            <a:endParaRPr lang="en-US" sz="900" dirty="0">
              <a:solidFill>
                <a:srgbClr val="6A9955"/>
              </a:solidFill>
              <a:latin typeface="Menlo"/>
            </a:endParaRPr>
          </a:p>
        </p:txBody>
      </p:sp>
      <p:sp>
        <p:nvSpPr>
          <p:cNvPr id="26" name="TextBox 25">
            <a:extLst>
              <a:ext uri="{FF2B5EF4-FFF2-40B4-BE49-F238E27FC236}">
                <a16:creationId xmlns:a16="http://schemas.microsoft.com/office/drawing/2014/main" id="{27F7D522-EB11-DC43-A769-5D72CA88272A}"/>
              </a:ext>
            </a:extLst>
          </p:cNvPr>
          <p:cNvSpPr txBox="1"/>
          <p:nvPr/>
        </p:nvSpPr>
        <p:spPr>
          <a:xfrm>
            <a:off x="12284129" y="3073785"/>
            <a:ext cx="163187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13 +/- 2</a:t>
            </a:r>
          </a:p>
          <a:p>
            <a:pPr marL="571500" indent="-571500">
              <a:buChar char="•"/>
            </a:pPr>
            <a:endParaRPr lang="en-US" sz="900" dirty="0">
              <a:solidFill>
                <a:srgbClr val="6A9955"/>
              </a:solidFill>
              <a:latin typeface="Menlo"/>
            </a:endParaRPr>
          </a:p>
        </p:txBody>
      </p:sp>
      <p:sp>
        <p:nvSpPr>
          <p:cNvPr id="27" name="TextBox 26">
            <a:extLst>
              <a:ext uri="{FF2B5EF4-FFF2-40B4-BE49-F238E27FC236}">
                <a16:creationId xmlns:a16="http://schemas.microsoft.com/office/drawing/2014/main" id="{B97C0A1C-46F5-8A03-2582-D93FA8E63820}"/>
              </a:ext>
            </a:extLst>
          </p:cNvPr>
          <p:cNvSpPr txBox="1"/>
          <p:nvPr/>
        </p:nvSpPr>
        <p:spPr>
          <a:xfrm>
            <a:off x="12277073" y="2399881"/>
            <a:ext cx="155806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5 +/- 1</a:t>
            </a:r>
          </a:p>
          <a:p>
            <a:pPr marL="571500" indent="-571500">
              <a:buChar char="•"/>
            </a:pPr>
            <a:endParaRPr lang="en-US" sz="900" dirty="0">
              <a:solidFill>
                <a:srgbClr val="6A9955"/>
              </a:solidFill>
              <a:latin typeface="Menlo"/>
            </a:endParaRPr>
          </a:p>
        </p:txBody>
      </p:sp>
      <p:sp>
        <p:nvSpPr>
          <p:cNvPr id="28" name="TextBox 27">
            <a:extLst>
              <a:ext uri="{FF2B5EF4-FFF2-40B4-BE49-F238E27FC236}">
                <a16:creationId xmlns:a16="http://schemas.microsoft.com/office/drawing/2014/main" id="{EDAC60D6-4CDE-6EC1-8DD7-C3A4147823DB}"/>
              </a:ext>
            </a:extLst>
          </p:cNvPr>
          <p:cNvSpPr txBox="1"/>
          <p:nvPr/>
        </p:nvSpPr>
        <p:spPr>
          <a:xfrm>
            <a:off x="10303962" y="3073786"/>
            <a:ext cx="163187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MG+GS</a:t>
            </a:r>
          </a:p>
          <a:p>
            <a:pPr marL="571500" indent="-571500">
              <a:buChar char="•"/>
            </a:pPr>
            <a:endParaRPr lang="en-US" sz="900" dirty="0">
              <a:solidFill>
                <a:srgbClr val="6A9955"/>
              </a:solidFill>
              <a:latin typeface="Menlo"/>
            </a:endParaRPr>
          </a:p>
        </p:txBody>
      </p:sp>
      <p:sp>
        <p:nvSpPr>
          <p:cNvPr id="29" name="TextBox 28">
            <a:extLst>
              <a:ext uri="{FF2B5EF4-FFF2-40B4-BE49-F238E27FC236}">
                <a16:creationId xmlns:a16="http://schemas.microsoft.com/office/drawing/2014/main" id="{9718793F-579D-FDC9-AEBB-D60B29896A8A}"/>
              </a:ext>
            </a:extLst>
          </p:cNvPr>
          <p:cNvSpPr txBox="1"/>
          <p:nvPr/>
        </p:nvSpPr>
        <p:spPr>
          <a:xfrm>
            <a:off x="10303962" y="2486361"/>
            <a:ext cx="163187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GMRES+MG</a:t>
            </a:r>
          </a:p>
          <a:p>
            <a:pPr marL="571500" indent="-571500">
              <a:buChar char="•"/>
            </a:pPr>
            <a:endParaRPr lang="en-US" sz="900" dirty="0">
              <a:solidFill>
                <a:srgbClr val="6A9955"/>
              </a:solidFill>
              <a:latin typeface="Menlo"/>
            </a:endParaRPr>
          </a:p>
        </p:txBody>
      </p:sp>
      <p:sp>
        <p:nvSpPr>
          <p:cNvPr id="30" name="TextBox 29">
            <a:extLst>
              <a:ext uri="{FF2B5EF4-FFF2-40B4-BE49-F238E27FC236}">
                <a16:creationId xmlns:a16="http://schemas.microsoft.com/office/drawing/2014/main" id="{4D7E0FBB-D993-D104-D152-DD70E9F6CB12}"/>
              </a:ext>
            </a:extLst>
          </p:cNvPr>
          <p:cNvSpPr txBox="1"/>
          <p:nvPr/>
        </p:nvSpPr>
        <p:spPr>
          <a:xfrm>
            <a:off x="12284131" y="1757890"/>
            <a:ext cx="163187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10 +/- 1</a:t>
            </a:r>
          </a:p>
          <a:p>
            <a:pPr marL="571500" indent="-571500">
              <a:buChar char="•"/>
            </a:pPr>
            <a:endParaRPr lang="en-US" sz="900" dirty="0">
              <a:solidFill>
                <a:srgbClr val="6A9955"/>
              </a:solidFill>
              <a:latin typeface="Menlo"/>
            </a:endParaRPr>
          </a:p>
        </p:txBody>
      </p:sp>
      <p:sp>
        <p:nvSpPr>
          <p:cNvPr id="31" name="TextBox 30">
            <a:extLst>
              <a:ext uri="{FF2B5EF4-FFF2-40B4-BE49-F238E27FC236}">
                <a16:creationId xmlns:a16="http://schemas.microsoft.com/office/drawing/2014/main" id="{65951F31-D317-21B3-50BF-1D1E8DD5C72D}"/>
              </a:ext>
            </a:extLst>
          </p:cNvPr>
          <p:cNvSpPr txBox="1"/>
          <p:nvPr/>
        </p:nvSpPr>
        <p:spPr>
          <a:xfrm>
            <a:off x="10303963" y="1689970"/>
            <a:ext cx="163187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GMRES+ILU0</a:t>
            </a:r>
          </a:p>
          <a:p>
            <a:pPr marL="571500" indent="-571500">
              <a:buChar char="•"/>
            </a:pPr>
            <a:endParaRPr lang="en-US" sz="900" dirty="0">
              <a:solidFill>
                <a:srgbClr val="6A9955"/>
              </a:solidFill>
              <a:latin typeface="Menlo"/>
            </a:endParaRPr>
          </a:p>
        </p:txBody>
      </p:sp>
      <p:pic>
        <p:nvPicPr>
          <p:cNvPr id="3" name="Picture 2" descr="A grid of blue lines&#10;&#10;AI-generated content may be incorrect.">
            <a:extLst>
              <a:ext uri="{FF2B5EF4-FFF2-40B4-BE49-F238E27FC236}">
                <a16:creationId xmlns:a16="http://schemas.microsoft.com/office/drawing/2014/main" id="{237E843D-C034-1017-2F0B-BB9ABCB8E55C}"/>
              </a:ext>
            </a:extLst>
          </p:cNvPr>
          <p:cNvPicPr>
            <a:picLocks noChangeAspect="1"/>
          </p:cNvPicPr>
          <p:nvPr/>
        </p:nvPicPr>
        <p:blipFill>
          <a:blip r:embed="rId6"/>
          <a:srcRect l="13259" r="12667"/>
          <a:stretch/>
        </p:blipFill>
        <p:spPr>
          <a:xfrm>
            <a:off x="10387952" y="4344119"/>
            <a:ext cx="3498623" cy="3537107"/>
          </a:xfrm>
          <a:prstGeom prst="rect">
            <a:avLst/>
          </a:prstGeom>
        </p:spPr>
      </p:pic>
      <p:sp>
        <p:nvSpPr>
          <p:cNvPr id="6" name="TextBox 5">
            <a:extLst>
              <a:ext uri="{FF2B5EF4-FFF2-40B4-BE49-F238E27FC236}">
                <a16:creationId xmlns:a16="http://schemas.microsoft.com/office/drawing/2014/main" id="{D46630BD-DE35-E7BD-9F93-628D432233E7}"/>
              </a:ext>
            </a:extLst>
          </p:cNvPr>
          <p:cNvSpPr txBox="1"/>
          <p:nvPr/>
        </p:nvSpPr>
        <p:spPr>
          <a:xfrm>
            <a:off x="11424230" y="3836287"/>
            <a:ext cx="163187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2C4E6C"/>
                </a:solidFill>
                <a:latin typeface="XITS"/>
              </a:rPr>
              <a:t>Coarsest Mesh</a:t>
            </a:r>
          </a:p>
          <a:p>
            <a:pPr marL="571500" indent="-571500">
              <a:buChar char="•"/>
            </a:pPr>
            <a:endParaRPr lang="en-US" sz="900" dirty="0">
              <a:solidFill>
                <a:srgbClr val="6A9955"/>
              </a:solidFill>
              <a:latin typeface="Menlo"/>
            </a:endParaRPr>
          </a:p>
        </p:txBody>
      </p:sp>
    </p:spTree>
    <p:extLst>
      <p:ext uri="{BB962C8B-B14F-4D97-AF65-F5344CB8AC3E}">
        <p14:creationId xmlns:p14="http://schemas.microsoft.com/office/powerpoint/2010/main" val="311490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19735-33B2-B9B1-A11B-EEA9E4F8ED0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A939D7-E762-1B84-72D5-3A99F186272E}"/>
              </a:ext>
            </a:extLst>
          </p:cNvPr>
          <p:cNvSpPr>
            <a:spLocks noGrp="1"/>
          </p:cNvSpPr>
          <p:nvPr>
            <p:ph type="title"/>
          </p:nvPr>
        </p:nvSpPr>
        <p:spPr/>
        <p:txBody>
          <a:bodyPr/>
          <a:lstStyle/>
          <a:p>
            <a:r>
              <a:rPr lang="en-US" dirty="0"/>
              <a:t>Runtime Comparison</a:t>
            </a:r>
          </a:p>
        </p:txBody>
      </p:sp>
      <p:sp>
        <p:nvSpPr>
          <p:cNvPr id="4" name="Slide Number Placeholder 3">
            <a:extLst>
              <a:ext uri="{FF2B5EF4-FFF2-40B4-BE49-F238E27FC236}">
                <a16:creationId xmlns:a16="http://schemas.microsoft.com/office/drawing/2014/main" id="{2839C508-7822-6566-E48F-964DF0F565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10" name="Text Placeholder 2">
            <a:extLst>
              <a:ext uri="{FF2B5EF4-FFF2-40B4-BE49-F238E27FC236}">
                <a16:creationId xmlns:a16="http://schemas.microsoft.com/office/drawing/2014/main" id="{1544F48F-9601-A3B6-BB75-A5BB54F54039}"/>
              </a:ext>
            </a:extLst>
          </p:cNvPr>
          <p:cNvSpPr txBox="1">
            <a:spLocks/>
          </p:cNvSpPr>
          <p:nvPr/>
        </p:nvSpPr>
        <p:spPr>
          <a:xfrm>
            <a:off x="454028" y="4717774"/>
            <a:ext cx="13476285" cy="342688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Calibri"/>
                <a:ea typeface="Calibri"/>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endParaRPr lang="en-US" sz="2800" dirty="0">
              <a:latin typeface="XITS"/>
              <a:ea typeface="XITS" panose="02000503000000000000" pitchFamily="2" charset="0"/>
            </a:endParaRPr>
          </a:p>
          <a:p>
            <a:r>
              <a:rPr lang="en-US" sz="2800" dirty="0">
                <a:latin typeface="XITS"/>
                <a:ea typeface="XITS" panose="02000503000000000000" pitchFamily="2" charset="0"/>
              </a:rPr>
              <a:t>NV = </a:t>
            </a:r>
            <a:r>
              <a:rPr lang="en-US" sz="2800" b="0" u="none" strike="noStrike" noProof="0" dirty="0">
                <a:latin typeface="XITS" panose="02000503000000000000" pitchFamily="2" charset="0"/>
                <a:ea typeface="XITS" panose="02000503000000000000" pitchFamily="2" charset="0"/>
              </a:rPr>
              <a:t>2,362,369, </a:t>
            </a:r>
            <a:r>
              <a:rPr lang="en-US" sz="2800" dirty="0">
                <a:latin typeface="XITS"/>
                <a:ea typeface="XITS" panose="02000503000000000000" pitchFamily="2" charset="0"/>
              </a:rPr>
              <a:t>Sparsity: </a:t>
            </a:r>
            <a:r>
              <a:rPr lang="en-US" sz="2800" dirty="0">
                <a:latin typeface="XITS"/>
              </a:rPr>
              <a:t>~7 </a:t>
            </a:r>
            <a:r>
              <a:rPr lang="en-US" sz="2800" dirty="0" err="1">
                <a:latin typeface="XITS"/>
              </a:rPr>
              <a:t>nnz</a:t>
            </a:r>
            <a:r>
              <a:rPr lang="en-US" sz="2800" dirty="0">
                <a:latin typeface="XITS"/>
              </a:rPr>
              <a:t>/row</a:t>
            </a:r>
            <a:endParaRPr lang="en-US" sz="2800" dirty="0">
              <a:latin typeface="XITS"/>
              <a:ea typeface="XITS" panose="02000503000000000000" pitchFamily="2" charset="0"/>
            </a:endParaRPr>
          </a:p>
          <a:p>
            <a:r>
              <a:rPr lang="en-US" sz="2800" dirty="0">
                <a:latin typeface="XITS"/>
                <a:ea typeface="XITS" panose="02000503000000000000" pitchFamily="2" charset="0"/>
              </a:rPr>
              <a:t>Direct Factorization: LU took 39.854 seconds and 6.72 GiB</a:t>
            </a:r>
            <a:endParaRPr lang="en-US" sz="2800" dirty="0"/>
          </a:p>
          <a:p>
            <a:r>
              <a:rPr lang="en-US" sz="2800" dirty="0">
                <a:latin typeface="XITS"/>
                <a:ea typeface="XITS" panose="02000503000000000000" pitchFamily="2" charset="0"/>
              </a:rPr>
              <a:t>CG with ILU0: factorization took 47.260 seconds and 17.60 GiB</a:t>
            </a:r>
          </a:p>
          <a:p>
            <a:r>
              <a:rPr lang="en-US" sz="2800" dirty="0">
                <a:latin typeface="XITS"/>
                <a:ea typeface="XITS" panose="02000503000000000000" pitchFamily="2" charset="0"/>
              </a:rPr>
              <a:t>Multigrid: (5 w-cycles, 3 steps of (pre/post)smoothing)</a:t>
            </a:r>
          </a:p>
          <a:p>
            <a:r>
              <a:rPr lang="en-US" sz="2800" dirty="0">
                <a:latin typeface="XITS"/>
                <a:ea typeface="XITS" panose="02000503000000000000" pitchFamily="2" charset="0"/>
              </a:rPr>
              <a:t>CG Multigrid: (2 w-cycles, 3 steps of (pre/post)smoothing)</a:t>
            </a:r>
          </a:p>
          <a:p>
            <a:endParaRPr lang="en-US" sz="2800" dirty="0">
              <a:latin typeface="XITS" panose="02000503000000000000" pitchFamily="2" charset="0"/>
              <a:ea typeface="XITS" panose="02000503000000000000" pitchFamily="2" charset="0"/>
            </a:endParaRPr>
          </a:p>
        </p:txBody>
      </p:sp>
      <p:graphicFrame>
        <p:nvGraphicFramePr>
          <p:cNvPr id="2" name="Table 1">
            <a:extLst>
              <a:ext uri="{FF2B5EF4-FFF2-40B4-BE49-F238E27FC236}">
                <a16:creationId xmlns:a16="http://schemas.microsoft.com/office/drawing/2014/main" id="{06346A5B-8396-E793-9712-B8FD92FBE3C1}"/>
              </a:ext>
            </a:extLst>
          </p:cNvPr>
          <p:cNvGraphicFramePr>
            <a:graphicFrameLocks noGrp="1"/>
          </p:cNvGraphicFramePr>
          <p:nvPr>
            <p:extLst>
              <p:ext uri="{D42A27DB-BD31-4B8C-83A1-F6EECF244321}">
                <p14:modId xmlns:p14="http://schemas.microsoft.com/office/powerpoint/2010/main" val="25846485"/>
              </p:ext>
            </p:extLst>
          </p:nvPr>
        </p:nvGraphicFramePr>
        <p:xfrm>
          <a:off x="598660" y="1021961"/>
          <a:ext cx="13433079" cy="3634128"/>
        </p:xfrm>
        <a:graphic>
          <a:graphicData uri="http://schemas.openxmlformats.org/drawingml/2006/table">
            <a:tbl>
              <a:tblPr firstRow="1" bandRow="1">
                <a:tableStyleId>{93296810-A885-4BE3-A3E7-6D5BEEA58F35}</a:tableStyleId>
              </a:tblPr>
              <a:tblGrid>
                <a:gridCol w="1269897">
                  <a:extLst>
                    <a:ext uri="{9D8B030D-6E8A-4147-A177-3AD203B41FA5}">
                      <a16:colId xmlns:a16="http://schemas.microsoft.com/office/drawing/2014/main" val="13124086"/>
                    </a:ext>
                  </a:extLst>
                </a:gridCol>
                <a:gridCol w="1417982">
                  <a:extLst>
                    <a:ext uri="{9D8B030D-6E8A-4147-A177-3AD203B41FA5}">
                      <a16:colId xmlns:a16="http://schemas.microsoft.com/office/drawing/2014/main" val="1113909124"/>
                    </a:ext>
                  </a:extLst>
                </a:gridCol>
                <a:gridCol w="1603513">
                  <a:extLst>
                    <a:ext uri="{9D8B030D-6E8A-4147-A177-3AD203B41FA5}">
                      <a16:colId xmlns:a16="http://schemas.microsoft.com/office/drawing/2014/main" val="3087971189"/>
                    </a:ext>
                  </a:extLst>
                </a:gridCol>
                <a:gridCol w="1868557">
                  <a:extLst>
                    <a:ext uri="{9D8B030D-6E8A-4147-A177-3AD203B41FA5}">
                      <a16:colId xmlns:a16="http://schemas.microsoft.com/office/drawing/2014/main" val="2939415722"/>
                    </a:ext>
                  </a:extLst>
                </a:gridCol>
                <a:gridCol w="1444487">
                  <a:extLst>
                    <a:ext uri="{9D8B030D-6E8A-4147-A177-3AD203B41FA5}">
                      <a16:colId xmlns:a16="http://schemas.microsoft.com/office/drawing/2014/main" val="3753734228"/>
                    </a:ext>
                  </a:extLst>
                </a:gridCol>
                <a:gridCol w="1152939">
                  <a:extLst>
                    <a:ext uri="{9D8B030D-6E8A-4147-A177-3AD203B41FA5}">
                      <a16:colId xmlns:a16="http://schemas.microsoft.com/office/drawing/2014/main" val="2552920559"/>
                    </a:ext>
                  </a:extLst>
                </a:gridCol>
                <a:gridCol w="1590261">
                  <a:extLst>
                    <a:ext uri="{9D8B030D-6E8A-4147-A177-3AD203B41FA5}">
                      <a16:colId xmlns:a16="http://schemas.microsoft.com/office/drawing/2014/main" val="542507682"/>
                    </a:ext>
                  </a:extLst>
                </a:gridCol>
                <a:gridCol w="1099930">
                  <a:extLst>
                    <a:ext uri="{9D8B030D-6E8A-4147-A177-3AD203B41FA5}">
                      <a16:colId xmlns:a16="http://schemas.microsoft.com/office/drawing/2014/main" val="2992612185"/>
                    </a:ext>
                  </a:extLst>
                </a:gridCol>
                <a:gridCol w="1985513">
                  <a:extLst>
                    <a:ext uri="{9D8B030D-6E8A-4147-A177-3AD203B41FA5}">
                      <a16:colId xmlns:a16="http://schemas.microsoft.com/office/drawing/2014/main" val="1378873248"/>
                    </a:ext>
                  </a:extLst>
                </a:gridCol>
              </a:tblGrid>
              <a:tr h="791880">
                <a:tc>
                  <a:txBody>
                    <a:bodyPr/>
                    <a:lstStyle/>
                    <a:p>
                      <a:pPr lvl="0">
                        <a:buNone/>
                      </a:pPr>
                      <a:r>
                        <a:rPr lang="en-US" sz="2400" dirty="0">
                          <a:latin typeface="XITS" panose="02000503000000000000" pitchFamily="2" charset="0"/>
                          <a:ea typeface="XITS" panose="02000503000000000000" pitchFamily="2" charset="0"/>
                        </a:rPr>
                        <a:t>Levels</a:t>
                      </a:r>
                    </a:p>
                  </a:txBody>
                  <a:tcPr/>
                </a:tc>
                <a:tc gridSpan="2">
                  <a:txBody>
                    <a:bodyPr/>
                    <a:lstStyle/>
                    <a:p>
                      <a:r>
                        <a:rPr lang="en-US" sz="2400">
                          <a:latin typeface="XITS" panose="02000503000000000000" pitchFamily="2" charset="0"/>
                          <a:ea typeface="XITS" panose="02000503000000000000" pitchFamily="2" charset="0"/>
                        </a:rPr>
                        <a:t>Direct Factorization (LU)</a:t>
                      </a:r>
                    </a:p>
                  </a:txBody>
                  <a:tcPr/>
                </a:tc>
                <a:tc hMerge="1">
                  <a:txBody>
                    <a:bodyPr/>
                    <a:lstStyle/>
                    <a:p>
                      <a:endParaRPr lang="en-US"/>
                    </a:p>
                  </a:txBody>
                  <a:tcPr/>
                </a:tc>
                <a:tc gridSpan="2">
                  <a:txBody>
                    <a:bodyPr/>
                    <a:lstStyle/>
                    <a:p>
                      <a:r>
                        <a:rPr lang="en-US" sz="2400">
                          <a:latin typeface="XITS" panose="02000503000000000000" pitchFamily="2" charset="0"/>
                          <a:ea typeface="XITS" panose="02000503000000000000" pitchFamily="2" charset="0"/>
                        </a:rPr>
                        <a:t>CG with ILU0</a:t>
                      </a:r>
                    </a:p>
                  </a:txBody>
                  <a:tcPr/>
                </a:tc>
                <a:tc hMerge="1">
                  <a:txBody>
                    <a:bodyPr/>
                    <a:lstStyle/>
                    <a:p>
                      <a:endParaRPr lang="en-US"/>
                    </a:p>
                  </a:txBody>
                  <a:tcPr/>
                </a:tc>
                <a:tc gridSpan="2">
                  <a:txBody>
                    <a:bodyPr/>
                    <a:lstStyle/>
                    <a:p>
                      <a:r>
                        <a:rPr lang="en-US" sz="2400" dirty="0">
                          <a:latin typeface="XITS" panose="02000503000000000000" pitchFamily="2" charset="0"/>
                          <a:ea typeface="XITS" panose="02000503000000000000" pitchFamily="2" charset="0"/>
                        </a:rPr>
                        <a:t>Multigrid</a:t>
                      </a:r>
                    </a:p>
                  </a:txBody>
                  <a:tcPr/>
                </a:tc>
                <a:tc hMerge="1">
                  <a:txBody>
                    <a:bodyPr/>
                    <a:lstStyle/>
                    <a:p>
                      <a:endParaRPr lang="en-US"/>
                    </a:p>
                  </a:txBody>
                  <a:tcPr/>
                </a:tc>
                <a:tc gridSpan="2">
                  <a:txBody>
                    <a:bodyPr/>
                    <a:lstStyle/>
                    <a:p>
                      <a:r>
                        <a:rPr lang="en-US" sz="2400" dirty="0">
                          <a:latin typeface="XITS" panose="02000503000000000000" pitchFamily="2" charset="0"/>
                          <a:ea typeface="XITS" panose="02000503000000000000" pitchFamily="2" charset="0"/>
                        </a:rPr>
                        <a:t>CG w/ Multigrid</a:t>
                      </a:r>
                    </a:p>
                  </a:txBody>
                  <a:tcPr/>
                </a:tc>
                <a:tc hMerge="1">
                  <a:txBody>
                    <a:bodyPr/>
                    <a:lstStyle/>
                    <a:p>
                      <a:endParaRPr lang="en-US"/>
                    </a:p>
                  </a:txBody>
                  <a:tcPr/>
                </a:tc>
                <a:extLst>
                  <a:ext uri="{0D108BD9-81ED-4DB2-BD59-A6C34878D82A}">
                    <a16:rowId xmlns:a16="http://schemas.microsoft.com/office/drawing/2014/main" val="4232868323"/>
                  </a:ext>
                </a:extLst>
              </a:tr>
              <a:tr h="702792">
                <a:tc>
                  <a:txBody>
                    <a:bodyPr/>
                    <a:lstStyle/>
                    <a:p>
                      <a:pPr lvl="0">
                        <a:buNone/>
                      </a:pPr>
                      <a:r>
                        <a:rPr lang="en-US" sz="2400" b="0" u="none" strike="noStrike" noProof="0" dirty="0">
                          <a:latin typeface="XITS" panose="02000503000000000000" pitchFamily="2" charset="0"/>
                          <a:ea typeface="XITS" panose="02000503000000000000" pitchFamily="2" charset="0"/>
                        </a:rPr>
                        <a:t>7</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0.858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5.369e-16</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8.27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1.484e-9</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2.76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4.130e-9</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4.44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6.193e-10</a:t>
                      </a:r>
                      <a:endParaRPr lang="en-US" sz="2400">
                        <a:latin typeface="XITS" panose="02000503000000000000" pitchFamily="2" charset="0"/>
                        <a:ea typeface="XITS" panose="02000503000000000000" pitchFamily="2" charset="0"/>
                      </a:endParaRPr>
                    </a:p>
                  </a:txBody>
                  <a:tcPr/>
                </a:tc>
                <a:extLst>
                  <a:ext uri="{0D108BD9-81ED-4DB2-BD59-A6C34878D82A}">
                    <a16:rowId xmlns:a16="http://schemas.microsoft.com/office/drawing/2014/main" val="4055010761"/>
                  </a:ext>
                </a:extLst>
              </a:tr>
              <a:tr h="702792">
                <a:tc>
                  <a:txBody>
                    <a:bodyPr/>
                    <a:lstStyle/>
                    <a:p>
                      <a:pPr lvl="0">
                        <a:buNone/>
                      </a:pPr>
                      <a:r>
                        <a:rPr lang="en-US" sz="2400" b="0" u="none" strike="noStrike" noProof="0" dirty="0">
                          <a:latin typeface="XITS" panose="02000503000000000000" pitchFamily="2" charset="0"/>
                          <a:ea typeface="XITS" panose="02000503000000000000" pitchFamily="2" charset="0"/>
                        </a:rPr>
                        <a:t>6</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a:t>
                      </a:r>
                      <a:endParaRPr lang="en-US" sz="2400" b="0" i="0" u="none" strike="noStrike" noProof="0">
                        <a:latin typeface="XITS" panose="02000503000000000000" pitchFamily="2" charset="0"/>
                        <a:ea typeface="XITS" panose="02000503000000000000" pitchFamily="2" charset="0"/>
                      </a:endParaRP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r>
                        <a:rPr lang="en-US" sz="2400">
                          <a:latin typeface="XITS" panose="02000503000000000000" pitchFamily="2" charset="0"/>
                          <a:ea typeface="XITS" panose="02000503000000000000" pitchFamily="2" charset="0"/>
                        </a:rPr>
                        <a:t>~</a:t>
                      </a:r>
                    </a:p>
                  </a:txBody>
                  <a:tcPr/>
                </a:tc>
                <a:tc>
                  <a:txBody>
                    <a:bodyPr/>
                    <a:lstStyle/>
                    <a:p>
                      <a:pPr lvl="0">
                        <a:buNone/>
                      </a:pPr>
                      <a:r>
                        <a:rPr lang="en-US" sz="2400">
                          <a:latin typeface="XITS" panose="02000503000000000000" pitchFamily="2" charset="0"/>
                          <a:ea typeface="XITS" panose="02000503000000000000" pitchFamily="2" charset="0"/>
                        </a:rPr>
                        <a:t>~</a:t>
                      </a: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3.05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7.508e-8</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8.60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1.020e-10</a:t>
                      </a:r>
                      <a:endParaRPr lang="en-US" sz="2400">
                        <a:latin typeface="XITS" panose="02000503000000000000" pitchFamily="2" charset="0"/>
                        <a:ea typeface="XITS" panose="02000503000000000000" pitchFamily="2" charset="0"/>
                      </a:endParaRPr>
                    </a:p>
                  </a:txBody>
                  <a:tcPr/>
                </a:tc>
                <a:extLst>
                  <a:ext uri="{0D108BD9-81ED-4DB2-BD59-A6C34878D82A}">
                    <a16:rowId xmlns:a16="http://schemas.microsoft.com/office/drawing/2014/main" val="3063755117"/>
                  </a:ext>
                </a:extLst>
              </a:tr>
              <a:tr h="702792">
                <a:tc>
                  <a:txBody>
                    <a:bodyPr/>
                    <a:lstStyle/>
                    <a:p>
                      <a:pPr lvl="0">
                        <a:buNone/>
                      </a:pPr>
                      <a:r>
                        <a:rPr lang="en-US" sz="2400" b="0" u="none" strike="noStrike" noProof="0" dirty="0">
                          <a:solidFill>
                            <a:srgbClr val="002A54"/>
                          </a:solidFill>
                          <a:latin typeface="XITS" panose="02000503000000000000" pitchFamily="2" charset="0"/>
                          <a:ea typeface="XITS" panose="02000503000000000000" pitchFamily="2" charset="0"/>
                        </a:rPr>
                        <a:t>5</a:t>
                      </a:r>
                      <a:endParaRPr lang="en-US" sz="2400" dirty="0">
                        <a:latin typeface="XITS" panose="02000503000000000000" pitchFamily="2" charset="0"/>
                        <a:ea typeface="XITS" panose="02000503000000000000" pitchFamily="2" charset="0"/>
                      </a:endParaRPr>
                    </a:p>
                  </a:txBody>
                  <a:tcPr/>
                </a:tc>
                <a:tc>
                  <a:txBody>
                    <a:bodyPr/>
                    <a:lstStyle/>
                    <a:p>
                      <a:r>
                        <a:rPr lang="en-US" sz="2400">
                          <a:latin typeface="XITS" panose="02000503000000000000" pitchFamily="2" charset="0"/>
                          <a:ea typeface="XITS" panose="02000503000000000000" pitchFamily="2" charset="0"/>
                        </a:rPr>
                        <a:t>~</a:t>
                      </a: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r>
                        <a:rPr lang="en-US" sz="2400">
                          <a:latin typeface="XITS" panose="02000503000000000000" pitchFamily="2" charset="0"/>
                          <a:ea typeface="XITS" panose="02000503000000000000" pitchFamily="2" charset="0"/>
                        </a:rPr>
                        <a:t>~</a:t>
                      </a: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2.48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1.862e-7</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11.9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5.564e-10</a:t>
                      </a:r>
                      <a:endParaRPr lang="en-US" sz="2400">
                        <a:latin typeface="XITS" panose="02000503000000000000" pitchFamily="2" charset="0"/>
                        <a:ea typeface="XITS" panose="02000503000000000000" pitchFamily="2" charset="0"/>
                      </a:endParaRPr>
                    </a:p>
                  </a:txBody>
                  <a:tcPr/>
                </a:tc>
                <a:extLst>
                  <a:ext uri="{0D108BD9-81ED-4DB2-BD59-A6C34878D82A}">
                    <a16:rowId xmlns:a16="http://schemas.microsoft.com/office/drawing/2014/main" val="2723684073"/>
                  </a:ext>
                </a:extLst>
              </a:tr>
              <a:tr h="702792">
                <a:tc>
                  <a:txBody>
                    <a:bodyPr/>
                    <a:lstStyle/>
                    <a:p>
                      <a:pPr lvl="0">
                        <a:buNone/>
                      </a:pPr>
                      <a:r>
                        <a:rPr lang="en-US" sz="2400" b="0" u="none" strike="noStrike" noProof="0" dirty="0">
                          <a:solidFill>
                            <a:srgbClr val="002A54"/>
                          </a:solidFill>
                          <a:latin typeface="XITS" panose="02000503000000000000" pitchFamily="2" charset="0"/>
                          <a:ea typeface="XITS" panose="02000503000000000000" pitchFamily="2" charset="0"/>
                        </a:rPr>
                        <a:t>4</a:t>
                      </a:r>
                      <a:endParaRPr lang="en-US" sz="2400" dirty="0">
                        <a:latin typeface="XITS" panose="02000503000000000000" pitchFamily="2" charset="0"/>
                        <a:ea typeface="XITS" panose="02000503000000000000" pitchFamily="2" charset="0"/>
                      </a:endParaRPr>
                    </a:p>
                  </a:txBody>
                  <a:tcPr/>
                </a:tc>
                <a:tc>
                  <a:txBody>
                    <a:bodyPr/>
                    <a:lstStyle/>
                    <a:p>
                      <a:r>
                        <a:rPr lang="en-US" sz="2400">
                          <a:latin typeface="XITS" panose="02000503000000000000" pitchFamily="2" charset="0"/>
                          <a:ea typeface="XITS" panose="02000503000000000000" pitchFamily="2" charset="0"/>
                        </a:rPr>
                        <a:t>~</a:t>
                      </a: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r>
                        <a:rPr lang="en-US" sz="2400" dirty="0">
                          <a:latin typeface="XITS" panose="02000503000000000000" pitchFamily="2" charset="0"/>
                          <a:ea typeface="XITS" panose="02000503000000000000" pitchFamily="2" charset="0"/>
                        </a:rPr>
                        <a:t>~</a:t>
                      </a: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2.38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2.153e-7</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22.3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1.104e-9</a:t>
                      </a:r>
                      <a:endParaRPr lang="en-US" sz="2400" dirty="0">
                        <a:latin typeface="XITS" panose="02000503000000000000" pitchFamily="2" charset="0"/>
                        <a:ea typeface="XITS" panose="02000503000000000000" pitchFamily="2" charset="0"/>
                      </a:endParaRPr>
                    </a:p>
                  </a:txBody>
                  <a:tcPr/>
                </a:tc>
                <a:extLst>
                  <a:ext uri="{0D108BD9-81ED-4DB2-BD59-A6C34878D82A}">
                    <a16:rowId xmlns:a16="http://schemas.microsoft.com/office/drawing/2014/main" val="2224600758"/>
                  </a:ext>
                </a:extLst>
              </a:tr>
            </a:tbl>
          </a:graphicData>
        </a:graphic>
      </p:graphicFrame>
    </p:spTree>
    <p:extLst>
      <p:ext uri="{BB962C8B-B14F-4D97-AF65-F5344CB8AC3E}">
        <p14:creationId xmlns:p14="http://schemas.microsoft.com/office/powerpoint/2010/main" val="1263392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FAFDA6-4BFD-145B-0BF9-AFE0457238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E8861A-2B71-F19F-BD7E-DEE63A45E828}"/>
              </a:ext>
            </a:extLst>
          </p:cNvPr>
          <p:cNvSpPr>
            <a:spLocks noGrp="1"/>
          </p:cNvSpPr>
          <p:nvPr>
            <p:ph type="title"/>
          </p:nvPr>
        </p:nvSpPr>
        <p:spPr/>
        <p:txBody>
          <a:bodyPr/>
          <a:lstStyle/>
          <a:p>
            <a:r>
              <a:rPr lang="en-US"/>
              <a:t>Convergence Results</a:t>
            </a:r>
          </a:p>
        </p:txBody>
      </p:sp>
      <p:sp>
        <p:nvSpPr>
          <p:cNvPr id="4" name="Slide Number Placeholder 3">
            <a:extLst>
              <a:ext uri="{FF2B5EF4-FFF2-40B4-BE49-F238E27FC236}">
                <a16:creationId xmlns:a16="http://schemas.microsoft.com/office/drawing/2014/main" id="{CEE393D5-9AD3-6224-0FF5-2955FDC39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10" name="Text Placeholder 2">
            <a:extLst>
              <a:ext uri="{FF2B5EF4-FFF2-40B4-BE49-F238E27FC236}">
                <a16:creationId xmlns:a16="http://schemas.microsoft.com/office/drawing/2014/main" id="{F40F9E26-3A36-88B9-AF11-46C224608F17}"/>
              </a:ext>
            </a:extLst>
          </p:cNvPr>
          <p:cNvSpPr txBox="1">
            <a:spLocks/>
          </p:cNvSpPr>
          <p:nvPr/>
        </p:nvSpPr>
        <p:spPr>
          <a:xfrm>
            <a:off x="454028" y="6362569"/>
            <a:ext cx="13192491" cy="1563014"/>
          </a:xfrm>
          <a:prstGeom prst="rect">
            <a:avLst/>
          </a:prstGeom>
          <a:noFill/>
          <a:ln>
            <a:noFill/>
          </a:ln>
        </p:spPr>
        <p:txBody>
          <a:bodyPr spcFirstLastPara="1" wrap="square" lIns="91425" tIns="45700" rIns="91425" bIns="45700" anchor="ctr" anchorCtr="0">
            <a:normAutofit fontScale="85000" lnSpcReduction="1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Calibri"/>
                <a:ea typeface="Calibri"/>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r>
              <a:rPr lang="en-US" dirty="0" err="1">
                <a:latin typeface="XITS"/>
                <a:ea typeface="XITS" panose="02000503000000000000" pitchFamily="2" charset="0"/>
              </a:rPr>
              <a:t>Decapodes</a:t>
            </a:r>
            <a:r>
              <a:rPr lang="en-US" dirty="0">
                <a:latin typeface="XITS"/>
                <a:ea typeface="XITS" panose="02000503000000000000" pitchFamily="2" charset="0"/>
              </a:rPr>
              <a:t> supports arbitrary geometric maps for the levels of the multigrid</a:t>
            </a:r>
          </a:p>
          <a:p>
            <a:r>
              <a:rPr lang="en-US" dirty="0">
                <a:latin typeface="XITS"/>
                <a:ea typeface="XITS" panose="02000503000000000000" pitchFamily="2" charset="0"/>
              </a:rPr>
              <a:t>Binary and Cubic subdivision schemes behave well on our test problems</a:t>
            </a:r>
            <a:endParaRPr lang="en-US" dirty="0">
              <a:latin typeface="XITS" panose="02000503000000000000" pitchFamily="2" charset="0"/>
              <a:ea typeface="XITS" panose="02000503000000000000" pitchFamily="2" charset="0"/>
            </a:endParaRPr>
          </a:p>
        </p:txBody>
      </p:sp>
      <p:grpSp>
        <p:nvGrpSpPr>
          <p:cNvPr id="2" name="Group 1">
            <a:extLst>
              <a:ext uri="{FF2B5EF4-FFF2-40B4-BE49-F238E27FC236}">
                <a16:creationId xmlns:a16="http://schemas.microsoft.com/office/drawing/2014/main" id="{D0049671-54D5-467C-C5F4-9820A5BCF441}"/>
              </a:ext>
            </a:extLst>
          </p:cNvPr>
          <p:cNvGrpSpPr/>
          <p:nvPr/>
        </p:nvGrpSpPr>
        <p:grpSpPr>
          <a:xfrm>
            <a:off x="1462829" y="575001"/>
            <a:ext cx="12002577" cy="5792125"/>
            <a:chOff x="338627" y="682728"/>
            <a:chExt cx="9453879" cy="4548234"/>
          </a:xfrm>
        </p:grpSpPr>
        <p:pic>
          <p:nvPicPr>
            <p:cNvPr id="14" name="Graphic 13">
              <a:extLst>
                <a:ext uri="{FF2B5EF4-FFF2-40B4-BE49-F238E27FC236}">
                  <a16:creationId xmlns:a16="http://schemas.microsoft.com/office/drawing/2014/main" id="{428FD477-37F3-92FB-BC9A-733488F5EC28}"/>
                </a:ext>
              </a:extLst>
            </p:cNvPr>
            <p:cNvPicPr>
              <a:picLocks noChangeAspect="1"/>
            </p:cNvPicPr>
            <p:nvPr/>
          </p:nvPicPr>
          <p:blipFill>
            <a:blip r:embed="rId3"/>
            <a:srcRect/>
            <a:stretch/>
          </p:blipFill>
          <p:spPr>
            <a:xfrm>
              <a:off x="338627" y="682728"/>
              <a:ext cx="6073923" cy="4548234"/>
            </a:xfrm>
            <a:prstGeom prst="rect">
              <a:avLst/>
            </a:prstGeom>
          </p:spPr>
        </p:pic>
        <p:pic>
          <p:nvPicPr>
            <p:cNvPr id="6" name="Picture 5">
              <a:extLst>
                <a:ext uri="{FF2B5EF4-FFF2-40B4-BE49-F238E27FC236}">
                  <a16:creationId xmlns:a16="http://schemas.microsoft.com/office/drawing/2014/main" id="{F826F357-4704-7C68-CB5F-4F6497B0CBE9}"/>
                </a:ext>
              </a:extLst>
            </p:cNvPr>
            <p:cNvPicPr>
              <a:picLocks noChangeAspect="1"/>
            </p:cNvPicPr>
            <p:nvPr/>
          </p:nvPicPr>
          <p:blipFill>
            <a:blip r:embed="rId4"/>
            <a:srcRect/>
            <a:stretch/>
          </p:blipFill>
          <p:spPr>
            <a:xfrm>
              <a:off x="3723367" y="682730"/>
              <a:ext cx="6069139" cy="4544653"/>
            </a:xfrm>
            <a:prstGeom prst="rect">
              <a:avLst/>
            </a:prstGeom>
          </p:spPr>
        </p:pic>
      </p:grpSp>
    </p:spTree>
    <p:extLst>
      <p:ext uri="{BB962C8B-B14F-4D97-AF65-F5344CB8AC3E}">
        <p14:creationId xmlns:p14="http://schemas.microsoft.com/office/powerpoint/2010/main" val="352348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7A760-3AE1-E272-B355-3E94E77BAAA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AF8D639-5952-C6C3-BC89-2DBA425B02D3}"/>
              </a:ext>
            </a:extLst>
          </p:cNvPr>
          <p:cNvSpPr>
            <a:spLocks noGrp="1"/>
          </p:cNvSpPr>
          <p:nvPr>
            <p:ph type="title"/>
          </p:nvPr>
        </p:nvSpPr>
        <p:spPr/>
        <p:txBody>
          <a:bodyPr/>
          <a:lstStyle/>
          <a:p>
            <a:r>
              <a:rPr lang="en-US"/>
              <a:t>M3P: Multidomain, Multiscale, Multiphysics</a:t>
            </a:r>
          </a:p>
        </p:txBody>
      </p:sp>
      <p:sp>
        <p:nvSpPr>
          <p:cNvPr id="4" name="Slide Number Placeholder 3">
            <a:extLst>
              <a:ext uri="{FF2B5EF4-FFF2-40B4-BE49-F238E27FC236}">
                <a16:creationId xmlns:a16="http://schemas.microsoft.com/office/drawing/2014/main" id="{782697D2-5A1B-0448-DFA1-4B28D14CBBF3}"/>
              </a:ext>
            </a:extLst>
          </p:cNvPr>
          <p:cNvSpPr>
            <a:spLocks noGrp="1"/>
          </p:cNvSpPr>
          <p:nvPr>
            <p:ph type="sldNum" idx="12"/>
          </p:nvPr>
        </p:nvSpPr>
        <p:spPr/>
        <p:txBody>
          <a:bodyPr/>
          <a:lstStyle/>
          <a:p>
            <a:fld id="{00000000-1234-1234-1234-123412341234}" type="slidenum">
              <a:rPr lang="en-US" smtClean="0"/>
              <a:pPr/>
              <a:t>14</a:t>
            </a:fld>
            <a:endParaRPr lang="en-US"/>
          </a:p>
        </p:txBody>
      </p:sp>
      <p:grpSp>
        <p:nvGrpSpPr>
          <p:cNvPr id="19" name="Group 18">
            <a:extLst>
              <a:ext uri="{FF2B5EF4-FFF2-40B4-BE49-F238E27FC236}">
                <a16:creationId xmlns:a16="http://schemas.microsoft.com/office/drawing/2014/main" id="{AEBE30C5-E62F-7D5A-0AFF-8B8C8DD94916}"/>
              </a:ext>
            </a:extLst>
          </p:cNvPr>
          <p:cNvGrpSpPr/>
          <p:nvPr/>
        </p:nvGrpSpPr>
        <p:grpSpPr>
          <a:xfrm>
            <a:off x="454028" y="997833"/>
            <a:ext cx="7543556" cy="3059031"/>
            <a:chOff x="685800" y="3046302"/>
            <a:chExt cx="7543556" cy="3059031"/>
          </a:xfrm>
        </p:grpSpPr>
        <p:pic>
          <p:nvPicPr>
            <p:cNvPr id="7" name="Picture 6">
              <a:extLst>
                <a:ext uri="{FF2B5EF4-FFF2-40B4-BE49-F238E27FC236}">
                  <a16:creationId xmlns:a16="http://schemas.microsoft.com/office/drawing/2014/main" id="{710BB769-A807-8C9B-BC86-02510F03A890}"/>
                </a:ext>
              </a:extLst>
            </p:cNvPr>
            <p:cNvPicPr>
              <a:picLocks noChangeAspect="1"/>
            </p:cNvPicPr>
            <p:nvPr/>
          </p:nvPicPr>
          <p:blipFill>
            <a:blip r:embed="rId3"/>
            <a:stretch>
              <a:fillRect/>
            </a:stretch>
          </p:blipFill>
          <p:spPr>
            <a:xfrm>
              <a:off x="685800" y="3669369"/>
              <a:ext cx="7507708" cy="2414863"/>
            </a:xfrm>
            <a:prstGeom prst="rect">
              <a:avLst/>
            </a:prstGeom>
          </p:spPr>
        </p:pic>
        <p:sp>
          <p:nvSpPr>
            <p:cNvPr id="18" name="Rounded Rectangle 17">
              <a:extLst>
                <a:ext uri="{FF2B5EF4-FFF2-40B4-BE49-F238E27FC236}">
                  <a16:creationId xmlns:a16="http://schemas.microsoft.com/office/drawing/2014/main" id="{FE179CF1-215D-CB6E-D50F-CE04CFC5740B}"/>
                </a:ext>
              </a:extLst>
            </p:cNvPr>
            <p:cNvSpPr>
              <a:spLocks noChangeAspect="1"/>
            </p:cNvSpPr>
            <p:nvPr/>
          </p:nvSpPr>
          <p:spPr>
            <a:xfrm>
              <a:off x="721648" y="3046302"/>
              <a:ext cx="7507708" cy="3059031"/>
            </a:xfrm>
            <a:prstGeom prst="roundRect">
              <a:avLst>
                <a:gd name="adj" fmla="val 9184"/>
              </a:avLst>
            </a:prstGeom>
            <a:noFill/>
            <a:ln w="63500">
              <a:solidFill>
                <a:schemeClr val="accent4"/>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Multiphysics: composing physical laws</a:t>
              </a:r>
            </a:p>
          </p:txBody>
        </p:sp>
      </p:grpSp>
      <p:grpSp>
        <p:nvGrpSpPr>
          <p:cNvPr id="22" name="Group 21">
            <a:extLst>
              <a:ext uri="{FF2B5EF4-FFF2-40B4-BE49-F238E27FC236}">
                <a16:creationId xmlns:a16="http://schemas.microsoft.com/office/drawing/2014/main" id="{EB0E2215-AC75-8582-FDE3-15EE815940C4}"/>
              </a:ext>
            </a:extLst>
          </p:cNvPr>
          <p:cNvGrpSpPr/>
          <p:nvPr/>
        </p:nvGrpSpPr>
        <p:grpSpPr>
          <a:xfrm>
            <a:off x="229436" y="4645935"/>
            <a:ext cx="7771564" cy="3355065"/>
            <a:chOff x="6741028" y="5170569"/>
            <a:chExt cx="7771564" cy="3355065"/>
          </a:xfrm>
        </p:grpSpPr>
        <p:sp>
          <p:nvSpPr>
            <p:cNvPr id="20" name="Rounded Rectangle 19">
              <a:extLst>
                <a:ext uri="{FF2B5EF4-FFF2-40B4-BE49-F238E27FC236}">
                  <a16:creationId xmlns:a16="http://schemas.microsoft.com/office/drawing/2014/main" id="{D0E64CF4-4A01-8059-EC2B-9E5AA09C055B}"/>
                </a:ext>
              </a:extLst>
            </p:cNvPr>
            <p:cNvSpPr>
              <a:spLocks noChangeAspect="1"/>
            </p:cNvSpPr>
            <p:nvPr/>
          </p:nvSpPr>
          <p:spPr>
            <a:xfrm>
              <a:off x="6965621" y="5170569"/>
              <a:ext cx="7507708" cy="3261416"/>
            </a:xfrm>
            <a:prstGeom prst="roundRect">
              <a:avLst>
                <a:gd name="adj" fmla="val 9184"/>
              </a:avLst>
            </a:prstGeom>
            <a:noFill/>
            <a:ln w="63500">
              <a:solidFill>
                <a:schemeClr val="accent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Multidomain: complex scenarios need different physics on different domains</a:t>
              </a:r>
            </a:p>
          </p:txBody>
        </p:sp>
        <p:grpSp>
          <p:nvGrpSpPr>
            <p:cNvPr id="17" name="Group 16">
              <a:extLst>
                <a:ext uri="{FF2B5EF4-FFF2-40B4-BE49-F238E27FC236}">
                  <a16:creationId xmlns:a16="http://schemas.microsoft.com/office/drawing/2014/main" id="{82BB5222-6CD1-85D5-CF0C-29470892629D}"/>
                </a:ext>
              </a:extLst>
            </p:cNvPr>
            <p:cNvGrpSpPr/>
            <p:nvPr/>
          </p:nvGrpSpPr>
          <p:grpSpPr>
            <a:xfrm>
              <a:off x="6741028" y="6042528"/>
              <a:ext cx="7771564" cy="2483106"/>
              <a:chOff x="1750216" y="5899681"/>
              <a:chExt cx="7771564" cy="2483106"/>
            </a:xfrm>
          </p:grpSpPr>
          <p:pic>
            <p:nvPicPr>
              <p:cNvPr id="14" name="Picture 13" descr="A white ball with a black background&#10;&#10;Description automatically generated">
                <a:extLst>
                  <a:ext uri="{FF2B5EF4-FFF2-40B4-BE49-F238E27FC236}">
                    <a16:creationId xmlns:a16="http://schemas.microsoft.com/office/drawing/2014/main" id="{75D1FA8F-52A1-9FE3-38EF-872FB117F941}"/>
                  </a:ext>
                </a:extLst>
              </p:cNvPr>
              <p:cNvPicPr>
                <a:picLocks noChangeAspect="1"/>
              </p:cNvPicPr>
              <p:nvPr/>
            </p:nvPicPr>
            <p:blipFill>
              <a:blip r:embed="rId4"/>
              <a:stretch>
                <a:fillRect/>
              </a:stretch>
            </p:blipFill>
            <p:spPr>
              <a:xfrm>
                <a:off x="1750216" y="5899681"/>
                <a:ext cx="4387317" cy="2467866"/>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84E95634-993E-B1EA-F1D1-758E52CB1328}"/>
                  </a:ext>
                </a:extLst>
              </p:cNvPr>
              <p:cNvPicPr>
                <a:picLocks noChangeAspect="1"/>
              </p:cNvPicPr>
              <p:nvPr/>
            </p:nvPicPr>
            <p:blipFill>
              <a:blip r:embed="rId5"/>
              <a:stretch>
                <a:fillRect/>
              </a:stretch>
            </p:blipFill>
            <p:spPr>
              <a:xfrm>
                <a:off x="5134463" y="5914921"/>
                <a:ext cx="4387317" cy="2467866"/>
              </a:xfrm>
              <a:prstGeom prst="rect">
                <a:avLst/>
              </a:prstGeom>
            </p:spPr>
          </p:pic>
          <p:sp>
            <p:nvSpPr>
              <p:cNvPr id="16" name="Left Arrow 15">
                <a:extLst>
                  <a:ext uri="{FF2B5EF4-FFF2-40B4-BE49-F238E27FC236}">
                    <a16:creationId xmlns:a16="http://schemas.microsoft.com/office/drawing/2014/main" id="{E101A314-9D3E-A7FB-282D-C099A24E88F3}"/>
                  </a:ext>
                </a:extLst>
              </p:cNvPr>
              <p:cNvSpPr/>
              <p:nvPr/>
            </p:nvSpPr>
            <p:spPr>
              <a:xfrm>
                <a:off x="5134463" y="6606296"/>
                <a:ext cx="2006140" cy="1054635"/>
              </a:xfrm>
              <a:prstGeom prst="leftArrow">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a:solidFill>
                      <a:schemeClr val="bg1"/>
                    </a:solidFill>
                  </a:rPr>
                  <a:t>Interface</a:t>
                </a:r>
              </a:p>
            </p:txBody>
          </p:sp>
        </p:grpSp>
      </p:grpSp>
      <p:grpSp>
        <p:nvGrpSpPr>
          <p:cNvPr id="23" name="Group 22">
            <a:extLst>
              <a:ext uri="{FF2B5EF4-FFF2-40B4-BE49-F238E27FC236}">
                <a16:creationId xmlns:a16="http://schemas.microsoft.com/office/drawing/2014/main" id="{D6290704-3AA7-210A-0710-AE4C75D4EA62}"/>
              </a:ext>
            </a:extLst>
          </p:cNvPr>
          <p:cNvGrpSpPr/>
          <p:nvPr/>
        </p:nvGrpSpPr>
        <p:grpSpPr>
          <a:xfrm>
            <a:off x="8441847" y="2313903"/>
            <a:ext cx="5879967" cy="3880111"/>
            <a:chOff x="573327" y="5238027"/>
            <a:chExt cx="5879967" cy="3880111"/>
          </a:xfrm>
        </p:grpSpPr>
        <p:sp>
          <p:nvSpPr>
            <p:cNvPr id="21" name="Rounded Rectangle 20">
              <a:extLst>
                <a:ext uri="{FF2B5EF4-FFF2-40B4-BE49-F238E27FC236}">
                  <a16:creationId xmlns:a16="http://schemas.microsoft.com/office/drawing/2014/main" id="{8CCA3667-190B-F504-550B-61A58AB37E08}"/>
                </a:ext>
              </a:extLst>
            </p:cNvPr>
            <p:cNvSpPr>
              <a:spLocks noChangeAspect="1"/>
            </p:cNvSpPr>
            <p:nvPr/>
          </p:nvSpPr>
          <p:spPr>
            <a:xfrm>
              <a:off x="573327" y="5238027"/>
              <a:ext cx="5879967" cy="3880111"/>
            </a:xfrm>
            <a:prstGeom prst="roundRect">
              <a:avLst>
                <a:gd name="adj" fmla="val 9184"/>
              </a:avLst>
            </a:prstGeom>
            <a:solidFill>
              <a:schemeClr val="accent6"/>
            </a:solid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Multiscale: need multiple grid with different resolutions</a:t>
              </a:r>
            </a:p>
          </p:txBody>
        </p:sp>
        <p:grpSp>
          <p:nvGrpSpPr>
            <p:cNvPr id="8" name="Group 7">
              <a:extLst>
                <a:ext uri="{FF2B5EF4-FFF2-40B4-BE49-F238E27FC236}">
                  <a16:creationId xmlns:a16="http://schemas.microsoft.com/office/drawing/2014/main" id="{D6873056-FA9A-7A57-97B2-0C82F79A27AB}"/>
                </a:ext>
              </a:extLst>
            </p:cNvPr>
            <p:cNvGrpSpPr>
              <a:grpSpLocks noChangeAspect="1"/>
            </p:cNvGrpSpPr>
            <p:nvPr/>
          </p:nvGrpSpPr>
          <p:grpSpPr>
            <a:xfrm>
              <a:off x="785503" y="6187223"/>
              <a:ext cx="5306481" cy="2626115"/>
              <a:chOff x="-3087009" y="2020245"/>
              <a:chExt cx="16654007" cy="8241875"/>
            </a:xfrm>
          </p:grpSpPr>
          <p:pic>
            <p:nvPicPr>
              <p:cNvPr id="9" name="Picture 8" descr="A white ball with a black background&#10;&#10;Description automatically generated">
                <a:extLst>
                  <a:ext uri="{FF2B5EF4-FFF2-40B4-BE49-F238E27FC236}">
                    <a16:creationId xmlns:a16="http://schemas.microsoft.com/office/drawing/2014/main" id="{938AE215-D32A-B74C-62D7-C87FF09E5133}"/>
                  </a:ext>
                </a:extLst>
              </p:cNvPr>
              <p:cNvPicPr>
                <a:picLocks noChangeAspect="1"/>
              </p:cNvPicPr>
              <p:nvPr/>
            </p:nvPicPr>
            <p:blipFill>
              <a:blip r:embed="rId4"/>
              <a:stretch>
                <a:fillRect/>
              </a:stretch>
            </p:blipFill>
            <p:spPr>
              <a:xfrm>
                <a:off x="-3087009" y="2020245"/>
                <a:ext cx="7772401" cy="4371979"/>
              </a:xfrm>
              <a:prstGeom prst="rect">
                <a:avLst/>
              </a:prstGeom>
            </p:spPr>
          </p:pic>
          <p:pic>
            <p:nvPicPr>
              <p:cNvPr id="10" name="Picture 9">
                <a:extLst>
                  <a:ext uri="{FF2B5EF4-FFF2-40B4-BE49-F238E27FC236}">
                    <a16:creationId xmlns:a16="http://schemas.microsoft.com/office/drawing/2014/main" id="{D5FA12E5-D712-6BED-AD85-5217C9AAC728}"/>
                  </a:ext>
                </a:extLst>
              </p:cNvPr>
              <p:cNvPicPr>
                <a:picLocks noChangeAspect="1"/>
              </p:cNvPicPr>
              <p:nvPr/>
            </p:nvPicPr>
            <p:blipFill>
              <a:blip r:embed="rId6"/>
              <a:stretch>
                <a:fillRect/>
              </a:stretch>
            </p:blipFill>
            <p:spPr>
              <a:xfrm>
                <a:off x="1298796" y="5890141"/>
                <a:ext cx="7772401" cy="4371979"/>
              </a:xfrm>
              <a:prstGeom prst="rect">
                <a:avLst/>
              </a:prstGeom>
            </p:spPr>
          </p:pic>
          <p:pic>
            <p:nvPicPr>
              <p:cNvPr id="11" name="Picture 10" descr="A white ball with a black background&#10;&#10;Description automatically generated">
                <a:extLst>
                  <a:ext uri="{FF2B5EF4-FFF2-40B4-BE49-F238E27FC236}">
                    <a16:creationId xmlns:a16="http://schemas.microsoft.com/office/drawing/2014/main" id="{99147E4F-CAA8-00B8-0C94-81847E5CAC1C}"/>
                  </a:ext>
                </a:extLst>
              </p:cNvPr>
              <p:cNvPicPr>
                <a:picLocks noChangeAspect="1"/>
              </p:cNvPicPr>
              <p:nvPr/>
            </p:nvPicPr>
            <p:blipFill>
              <a:blip r:embed="rId4"/>
              <a:stretch>
                <a:fillRect/>
              </a:stretch>
            </p:blipFill>
            <p:spPr>
              <a:xfrm>
                <a:off x="5794597" y="2020245"/>
                <a:ext cx="7772401" cy="4371979"/>
              </a:xfrm>
              <a:prstGeom prst="rect">
                <a:avLst/>
              </a:prstGeom>
            </p:spPr>
          </p:pic>
          <p:sp>
            <p:nvSpPr>
              <p:cNvPr id="12" name="Right Arrow 11">
                <a:extLst>
                  <a:ext uri="{FF2B5EF4-FFF2-40B4-BE49-F238E27FC236}">
                    <a16:creationId xmlns:a16="http://schemas.microsoft.com/office/drawing/2014/main" id="{B813D100-8FB7-E3B5-5654-DFF592933BB6}"/>
                  </a:ext>
                </a:extLst>
              </p:cNvPr>
              <p:cNvSpPr/>
              <p:nvPr/>
            </p:nvSpPr>
            <p:spPr>
              <a:xfrm rot="2704675">
                <a:off x="1428978" y="5267496"/>
                <a:ext cx="2670172" cy="2055190"/>
              </a:xfrm>
              <a:prstGeom prst="rightArrow">
                <a:avLst/>
              </a:prstGeom>
              <a:solidFill>
                <a:schemeClr val="accent4"/>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sp>
            <p:nvSpPr>
              <p:cNvPr id="13" name="Left Arrow 12">
                <a:extLst>
                  <a:ext uri="{FF2B5EF4-FFF2-40B4-BE49-F238E27FC236}">
                    <a16:creationId xmlns:a16="http://schemas.microsoft.com/office/drawing/2014/main" id="{D1B7F4B5-42EA-9EF7-2F5E-7CF11C95154B}"/>
                  </a:ext>
                </a:extLst>
              </p:cNvPr>
              <p:cNvSpPr/>
              <p:nvPr/>
            </p:nvSpPr>
            <p:spPr>
              <a:xfrm rot="18895325" flipH="1">
                <a:off x="6204390" y="5267496"/>
                <a:ext cx="2670172" cy="2055190"/>
              </a:xfrm>
              <a:prstGeom prst="leftArrow">
                <a:avLst/>
              </a:prstGeom>
              <a:solidFill>
                <a:schemeClr val="accent4"/>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grpSp>
      </p:grpSp>
    </p:spTree>
    <p:extLst>
      <p:ext uri="{BB962C8B-B14F-4D97-AF65-F5344CB8AC3E}">
        <p14:creationId xmlns:p14="http://schemas.microsoft.com/office/powerpoint/2010/main" val="2361370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E24B6C-C05B-F253-9959-5253CD1D5AED}"/>
              </a:ext>
            </a:extLst>
          </p:cNvPr>
          <p:cNvSpPr>
            <a:spLocks noGrp="1"/>
          </p:cNvSpPr>
          <p:nvPr>
            <p:ph type="title"/>
          </p:nvPr>
        </p:nvSpPr>
        <p:spPr/>
        <p:txBody>
          <a:bodyPr/>
          <a:lstStyle/>
          <a:p>
            <a:r>
              <a:rPr lang="en-US"/>
              <a:t>Conclusions</a:t>
            </a:r>
          </a:p>
        </p:txBody>
      </p:sp>
      <p:sp>
        <p:nvSpPr>
          <p:cNvPr id="6" name="Text Placeholder 5">
            <a:extLst>
              <a:ext uri="{FF2B5EF4-FFF2-40B4-BE49-F238E27FC236}">
                <a16:creationId xmlns:a16="http://schemas.microsoft.com/office/drawing/2014/main" id="{69CF205F-5842-2B04-1AD4-762FD5427F5E}"/>
              </a:ext>
            </a:extLst>
          </p:cNvPr>
          <p:cNvSpPr>
            <a:spLocks noGrp="1"/>
          </p:cNvSpPr>
          <p:nvPr>
            <p:ph type="body" idx="1"/>
          </p:nvPr>
        </p:nvSpPr>
        <p:spPr/>
        <p:txBody>
          <a:bodyPr/>
          <a:lstStyle/>
          <a:p>
            <a:r>
              <a:rPr lang="en-US" dirty="0"/>
              <a:t>Geometric Multigrid for de Rham complexes of arbitrary simplicial meshes is straightforward</a:t>
            </a:r>
          </a:p>
          <a:p>
            <a:r>
              <a:rPr lang="en-US" dirty="0" err="1"/>
              <a:t>Decapodes</a:t>
            </a:r>
            <a:r>
              <a:rPr lang="en-US" dirty="0"/>
              <a:t> is an advanced simulation platform for DEC and a strong platform for disseminating solver improvements to applications in diverse areas of physics </a:t>
            </a:r>
          </a:p>
          <a:p>
            <a:r>
              <a:rPr lang="en-US" dirty="0"/>
              <a:t>Future Directions: Distributed Memory Parallelism, FEEC, Specialized </a:t>
            </a:r>
            <a:r>
              <a:rPr lang="en-US" dirty="0" err="1"/>
              <a:t>numerics</a:t>
            </a:r>
            <a:r>
              <a:rPr lang="en-US" dirty="0"/>
              <a:t> for CFD/EM</a:t>
            </a:r>
          </a:p>
        </p:txBody>
      </p:sp>
      <p:sp>
        <p:nvSpPr>
          <p:cNvPr id="4" name="Slide Number Placeholder 3">
            <a:extLst>
              <a:ext uri="{FF2B5EF4-FFF2-40B4-BE49-F238E27FC236}">
                <a16:creationId xmlns:a16="http://schemas.microsoft.com/office/drawing/2014/main" id="{4C6DB5F5-113A-4453-7675-3DF515A9B9AC}"/>
              </a:ext>
            </a:extLst>
          </p:cNvPr>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399609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5D5E9-9AAC-D0FF-27EE-EE3459947CB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EBE93DA-804C-973B-1595-ABE80EDB1B4C}"/>
              </a:ext>
            </a:extLst>
          </p:cNvPr>
          <p:cNvSpPr>
            <a:spLocks noGrp="1"/>
          </p:cNvSpPr>
          <p:nvPr>
            <p:ph type="title"/>
          </p:nvPr>
        </p:nvSpPr>
        <p:spPr/>
        <p:txBody>
          <a:bodyPr/>
          <a:lstStyle/>
          <a:p>
            <a:r>
              <a:rPr lang="en-US" dirty="0" err="1"/>
              <a:t>CatColab</a:t>
            </a:r>
            <a:r>
              <a:rPr lang="en-US" dirty="0"/>
              <a:t> DSL and visualizer</a:t>
            </a:r>
          </a:p>
        </p:txBody>
      </p:sp>
      <p:sp>
        <p:nvSpPr>
          <p:cNvPr id="4" name="Slide Number Placeholder 3">
            <a:extLst>
              <a:ext uri="{FF2B5EF4-FFF2-40B4-BE49-F238E27FC236}">
                <a16:creationId xmlns:a16="http://schemas.microsoft.com/office/drawing/2014/main" id="{CA65A1BD-C073-7BA3-EF05-045200B6B85D}"/>
              </a:ext>
            </a:extLst>
          </p:cNvPr>
          <p:cNvSpPr>
            <a:spLocks noGrp="1"/>
          </p:cNvSpPr>
          <p:nvPr>
            <p:ph type="sldNum" idx="12"/>
          </p:nvPr>
        </p:nvSpPr>
        <p:spPr/>
        <p:txBody>
          <a:bodyPr/>
          <a:lstStyle/>
          <a:p>
            <a:fld id="{00000000-1234-1234-1234-123412341234}" type="slidenum">
              <a:rPr lang="en-US" smtClean="0"/>
              <a:pPr/>
              <a:t>16</a:t>
            </a:fld>
            <a:endParaRPr lang="en-US"/>
          </a:p>
        </p:txBody>
      </p:sp>
      <p:pic>
        <p:nvPicPr>
          <p:cNvPr id="8" name="Picture 7">
            <a:extLst>
              <a:ext uri="{FF2B5EF4-FFF2-40B4-BE49-F238E27FC236}">
                <a16:creationId xmlns:a16="http://schemas.microsoft.com/office/drawing/2014/main" id="{B3806EFD-E2E7-D5D4-302B-A0704EDC5FBE}"/>
              </a:ext>
            </a:extLst>
          </p:cNvPr>
          <p:cNvPicPr>
            <a:picLocks noChangeAspect="1"/>
          </p:cNvPicPr>
          <p:nvPr/>
        </p:nvPicPr>
        <p:blipFill>
          <a:blip r:embed="rId3"/>
          <a:stretch>
            <a:fillRect/>
          </a:stretch>
        </p:blipFill>
        <p:spPr>
          <a:xfrm>
            <a:off x="454028" y="836579"/>
            <a:ext cx="5749196" cy="6432884"/>
          </a:xfrm>
          <a:prstGeom prst="rect">
            <a:avLst/>
          </a:prstGeom>
        </p:spPr>
      </p:pic>
      <p:pic>
        <p:nvPicPr>
          <p:cNvPr id="11" name="Picture 10">
            <a:extLst>
              <a:ext uri="{FF2B5EF4-FFF2-40B4-BE49-F238E27FC236}">
                <a16:creationId xmlns:a16="http://schemas.microsoft.com/office/drawing/2014/main" id="{C2BCCF26-FFDB-D0AF-BB9F-47B58F24ECC0}"/>
              </a:ext>
            </a:extLst>
          </p:cNvPr>
          <p:cNvPicPr>
            <a:picLocks noChangeAspect="1"/>
          </p:cNvPicPr>
          <p:nvPr/>
        </p:nvPicPr>
        <p:blipFill>
          <a:blip r:embed="rId4"/>
          <a:stretch>
            <a:fillRect/>
          </a:stretch>
        </p:blipFill>
        <p:spPr>
          <a:xfrm>
            <a:off x="5372976" y="1505616"/>
            <a:ext cx="1643914" cy="5763847"/>
          </a:xfrm>
          <a:prstGeom prst="rect">
            <a:avLst/>
          </a:prstGeom>
        </p:spPr>
      </p:pic>
      <p:pic>
        <p:nvPicPr>
          <p:cNvPr id="2" name="Picture 4" descr="Rotating point vortices">
            <a:extLst>
              <a:ext uri="{FF2B5EF4-FFF2-40B4-BE49-F238E27FC236}">
                <a16:creationId xmlns:a16="http://schemas.microsoft.com/office/drawing/2014/main" id="{7A0060D3-D018-B033-E933-3C1A9D093C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64" t="2846" b="15525"/>
          <a:stretch/>
        </p:blipFill>
        <p:spPr bwMode="auto">
          <a:xfrm>
            <a:off x="8312136" y="2611081"/>
            <a:ext cx="4836231" cy="355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05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6D197E-39D4-29F6-03C2-6DD515227127}"/>
              </a:ext>
            </a:extLst>
          </p:cNvPr>
          <p:cNvSpPr>
            <a:spLocks noGrp="1"/>
          </p:cNvSpPr>
          <p:nvPr>
            <p:ph type="title"/>
          </p:nvPr>
        </p:nvSpPr>
        <p:spPr/>
        <p:txBody>
          <a:bodyPr/>
          <a:lstStyle/>
          <a:p>
            <a:r>
              <a:rPr lang="en-US"/>
              <a:t>M3P: Multidomain, Multiscale, Multiphysics</a:t>
            </a:r>
          </a:p>
        </p:txBody>
      </p:sp>
      <p:sp>
        <p:nvSpPr>
          <p:cNvPr id="4" name="Slide Number Placeholder 3">
            <a:extLst>
              <a:ext uri="{FF2B5EF4-FFF2-40B4-BE49-F238E27FC236}">
                <a16:creationId xmlns:a16="http://schemas.microsoft.com/office/drawing/2014/main" id="{5A4576BD-5A95-7519-3BBF-7A8695538600}"/>
              </a:ext>
            </a:extLst>
          </p:cNvPr>
          <p:cNvSpPr>
            <a:spLocks noGrp="1"/>
          </p:cNvSpPr>
          <p:nvPr>
            <p:ph type="sldNum" idx="12"/>
          </p:nvPr>
        </p:nvSpPr>
        <p:spPr/>
        <p:txBody>
          <a:bodyPr/>
          <a:lstStyle/>
          <a:p>
            <a:fld id="{00000000-1234-1234-1234-123412341234}" type="slidenum">
              <a:rPr lang="en-US" smtClean="0"/>
              <a:pPr/>
              <a:t>17</a:t>
            </a:fld>
            <a:endParaRPr lang="en-US"/>
          </a:p>
        </p:txBody>
      </p:sp>
      <p:grpSp>
        <p:nvGrpSpPr>
          <p:cNvPr id="19" name="Group 18">
            <a:extLst>
              <a:ext uri="{FF2B5EF4-FFF2-40B4-BE49-F238E27FC236}">
                <a16:creationId xmlns:a16="http://schemas.microsoft.com/office/drawing/2014/main" id="{2D53E1A0-3127-47D2-7C0F-B6BD790AB261}"/>
              </a:ext>
            </a:extLst>
          </p:cNvPr>
          <p:cNvGrpSpPr/>
          <p:nvPr/>
        </p:nvGrpSpPr>
        <p:grpSpPr>
          <a:xfrm>
            <a:off x="489876" y="997833"/>
            <a:ext cx="7507708" cy="3066651"/>
            <a:chOff x="721648" y="3046302"/>
            <a:chExt cx="7507708" cy="3066651"/>
          </a:xfrm>
        </p:grpSpPr>
        <p:pic>
          <p:nvPicPr>
            <p:cNvPr id="7" name="Picture 6">
              <a:extLst>
                <a:ext uri="{FF2B5EF4-FFF2-40B4-BE49-F238E27FC236}">
                  <a16:creationId xmlns:a16="http://schemas.microsoft.com/office/drawing/2014/main" id="{29415A89-9B5C-EBB2-1ADB-AF3E4B4078F5}"/>
                </a:ext>
              </a:extLst>
            </p:cNvPr>
            <p:cNvPicPr>
              <a:picLocks noChangeAspect="1"/>
            </p:cNvPicPr>
            <p:nvPr/>
          </p:nvPicPr>
          <p:blipFill>
            <a:blip r:embed="rId3"/>
            <a:stretch>
              <a:fillRect/>
            </a:stretch>
          </p:blipFill>
          <p:spPr>
            <a:xfrm>
              <a:off x="721648" y="3698090"/>
              <a:ext cx="7507708" cy="2414863"/>
            </a:xfrm>
            <a:prstGeom prst="rect">
              <a:avLst/>
            </a:prstGeom>
          </p:spPr>
        </p:pic>
        <p:sp>
          <p:nvSpPr>
            <p:cNvPr id="18" name="Rounded Rectangle 17">
              <a:extLst>
                <a:ext uri="{FF2B5EF4-FFF2-40B4-BE49-F238E27FC236}">
                  <a16:creationId xmlns:a16="http://schemas.microsoft.com/office/drawing/2014/main" id="{89D3139B-6B1E-8559-AC47-41C5698EE30C}"/>
                </a:ext>
              </a:extLst>
            </p:cNvPr>
            <p:cNvSpPr>
              <a:spLocks noChangeAspect="1"/>
            </p:cNvSpPr>
            <p:nvPr/>
          </p:nvSpPr>
          <p:spPr>
            <a:xfrm>
              <a:off x="721648" y="3046302"/>
              <a:ext cx="7507708" cy="3059031"/>
            </a:xfrm>
            <a:prstGeom prst="roundRect">
              <a:avLst>
                <a:gd name="adj" fmla="val 9184"/>
              </a:avLst>
            </a:prstGeom>
            <a:solidFill>
              <a:srgbClr val="80BE63">
                <a:alpha val="49020"/>
              </a:srgbClr>
            </a:solidFill>
            <a:ln w="63500">
              <a:solidFill>
                <a:schemeClr val="accent4"/>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Multiphysics: composing physical laws</a:t>
              </a:r>
            </a:p>
          </p:txBody>
        </p:sp>
      </p:grpSp>
      <p:grpSp>
        <p:nvGrpSpPr>
          <p:cNvPr id="22" name="Group 21">
            <a:extLst>
              <a:ext uri="{FF2B5EF4-FFF2-40B4-BE49-F238E27FC236}">
                <a16:creationId xmlns:a16="http://schemas.microsoft.com/office/drawing/2014/main" id="{F60AB141-0E01-E0B7-0558-57AD6E816B95}"/>
              </a:ext>
            </a:extLst>
          </p:cNvPr>
          <p:cNvGrpSpPr/>
          <p:nvPr/>
        </p:nvGrpSpPr>
        <p:grpSpPr>
          <a:xfrm>
            <a:off x="229436" y="4645935"/>
            <a:ext cx="7771564" cy="3355065"/>
            <a:chOff x="6741028" y="5170569"/>
            <a:chExt cx="7771564" cy="3355065"/>
          </a:xfrm>
        </p:grpSpPr>
        <p:grpSp>
          <p:nvGrpSpPr>
            <p:cNvPr id="17" name="Group 16">
              <a:extLst>
                <a:ext uri="{FF2B5EF4-FFF2-40B4-BE49-F238E27FC236}">
                  <a16:creationId xmlns:a16="http://schemas.microsoft.com/office/drawing/2014/main" id="{2E08421D-40DB-C8BB-60EC-2D04545A4952}"/>
                </a:ext>
              </a:extLst>
            </p:cNvPr>
            <p:cNvGrpSpPr/>
            <p:nvPr/>
          </p:nvGrpSpPr>
          <p:grpSpPr>
            <a:xfrm>
              <a:off x="6741028" y="6042528"/>
              <a:ext cx="7771564" cy="2483106"/>
              <a:chOff x="1750216" y="5899681"/>
              <a:chExt cx="7771564" cy="2483106"/>
            </a:xfrm>
          </p:grpSpPr>
          <p:pic>
            <p:nvPicPr>
              <p:cNvPr id="14" name="Picture 13" descr="A white ball with a black background&#10;&#10;Description automatically generated">
                <a:extLst>
                  <a:ext uri="{FF2B5EF4-FFF2-40B4-BE49-F238E27FC236}">
                    <a16:creationId xmlns:a16="http://schemas.microsoft.com/office/drawing/2014/main" id="{15A15B47-D3FB-EC21-AFC0-EB7B1FE69D93}"/>
                  </a:ext>
                </a:extLst>
              </p:cNvPr>
              <p:cNvPicPr>
                <a:picLocks noChangeAspect="1"/>
              </p:cNvPicPr>
              <p:nvPr/>
            </p:nvPicPr>
            <p:blipFill>
              <a:blip r:embed="rId4"/>
              <a:stretch>
                <a:fillRect/>
              </a:stretch>
            </p:blipFill>
            <p:spPr>
              <a:xfrm>
                <a:off x="1750216" y="5899681"/>
                <a:ext cx="4387317" cy="2467866"/>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60D6EE74-AFD1-9952-7333-68CB91A988A0}"/>
                  </a:ext>
                </a:extLst>
              </p:cNvPr>
              <p:cNvPicPr>
                <a:picLocks noChangeAspect="1"/>
              </p:cNvPicPr>
              <p:nvPr/>
            </p:nvPicPr>
            <p:blipFill>
              <a:blip r:embed="rId5"/>
              <a:stretch>
                <a:fillRect/>
              </a:stretch>
            </p:blipFill>
            <p:spPr>
              <a:xfrm>
                <a:off x="5134463" y="5914921"/>
                <a:ext cx="4387317" cy="2467866"/>
              </a:xfrm>
              <a:prstGeom prst="rect">
                <a:avLst/>
              </a:prstGeom>
            </p:spPr>
          </p:pic>
          <p:sp>
            <p:nvSpPr>
              <p:cNvPr id="16" name="Left Arrow 15">
                <a:extLst>
                  <a:ext uri="{FF2B5EF4-FFF2-40B4-BE49-F238E27FC236}">
                    <a16:creationId xmlns:a16="http://schemas.microsoft.com/office/drawing/2014/main" id="{517F385A-52A6-AE2C-61EA-9C8DB4A639D6}"/>
                  </a:ext>
                </a:extLst>
              </p:cNvPr>
              <p:cNvSpPr/>
              <p:nvPr/>
            </p:nvSpPr>
            <p:spPr>
              <a:xfrm>
                <a:off x="5134463" y="6606296"/>
                <a:ext cx="2006140" cy="1054635"/>
              </a:xfrm>
              <a:prstGeom prst="leftArrow">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a:solidFill>
                      <a:schemeClr val="bg1"/>
                    </a:solidFill>
                  </a:rPr>
                  <a:t>Interface</a:t>
                </a:r>
              </a:p>
            </p:txBody>
          </p:sp>
        </p:grpSp>
        <p:sp>
          <p:nvSpPr>
            <p:cNvPr id="20" name="Rounded Rectangle 19">
              <a:extLst>
                <a:ext uri="{FF2B5EF4-FFF2-40B4-BE49-F238E27FC236}">
                  <a16:creationId xmlns:a16="http://schemas.microsoft.com/office/drawing/2014/main" id="{8A31E019-4319-82F2-2BBB-8167A1846A9B}"/>
                </a:ext>
              </a:extLst>
            </p:cNvPr>
            <p:cNvSpPr>
              <a:spLocks noChangeAspect="1"/>
            </p:cNvSpPr>
            <p:nvPr/>
          </p:nvSpPr>
          <p:spPr>
            <a:xfrm>
              <a:off x="6965621" y="5170569"/>
              <a:ext cx="7507708" cy="3261416"/>
            </a:xfrm>
            <a:prstGeom prst="roundRect">
              <a:avLst>
                <a:gd name="adj" fmla="val 9184"/>
              </a:avLst>
            </a:prstGeom>
            <a:noFill/>
            <a:ln w="63500">
              <a:solidFill>
                <a:schemeClr val="accent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Multidomain: complex scenarios need different physics on different domains</a:t>
              </a:r>
            </a:p>
          </p:txBody>
        </p:sp>
      </p:grpSp>
      <p:grpSp>
        <p:nvGrpSpPr>
          <p:cNvPr id="23" name="Group 22">
            <a:extLst>
              <a:ext uri="{FF2B5EF4-FFF2-40B4-BE49-F238E27FC236}">
                <a16:creationId xmlns:a16="http://schemas.microsoft.com/office/drawing/2014/main" id="{D01F4339-D337-E1AF-87E9-9728A6BCB400}"/>
              </a:ext>
            </a:extLst>
          </p:cNvPr>
          <p:cNvGrpSpPr/>
          <p:nvPr/>
        </p:nvGrpSpPr>
        <p:grpSpPr>
          <a:xfrm>
            <a:off x="8441847" y="2313903"/>
            <a:ext cx="5879967" cy="3880111"/>
            <a:chOff x="573327" y="5238027"/>
            <a:chExt cx="5879967" cy="3880111"/>
          </a:xfrm>
        </p:grpSpPr>
        <p:grpSp>
          <p:nvGrpSpPr>
            <p:cNvPr id="8" name="Group 7">
              <a:extLst>
                <a:ext uri="{FF2B5EF4-FFF2-40B4-BE49-F238E27FC236}">
                  <a16:creationId xmlns:a16="http://schemas.microsoft.com/office/drawing/2014/main" id="{D7A7162B-0321-A2CE-559B-1EC183C182B3}"/>
                </a:ext>
              </a:extLst>
            </p:cNvPr>
            <p:cNvGrpSpPr>
              <a:grpSpLocks noChangeAspect="1"/>
            </p:cNvGrpSpPr>
            <p:nvPr/>
          </p:nvGrpSpPr>
          <p:grpSpPr>
            <a:xfrm>
              <a:off x="785503" y="6187223"/>
              <a:ext cx="5306481" cy="2626115"/>
              <a:chOff x="-3087009" y="2020245"/>
              <a:chExt cx="16654007" cy="8241875"/>
            </a:xfrm>
          </p:grpSpPr>
          <p:pic>
            <p:nvPicPr>
              <p:cNvPr id="9" name="Picture 8" descr="A white ball with a black background&#10;&#10;Description automatically generated">
                <a:extLst>
                  <a:ext uri="{FF2B5EF4-FFF2-40B4-BE49-F238E27FC236}">
                    <a16:creationId xmlns:a16="http://schemas.microsoft.com/office/drawing/2014/main" id="{CA0B8607-8632-09C4-9325-007050F57467}"/>
                  </a:ext>
                </a:extLst>
              </p:cNvPr>
              <p:cNvPicPr>
                <a:picLocks noChangeAspect="1"/>
              </p:cNvPicPr>
              <p:nvPr/>
            </p:nvPicPr>
            <p:blipFill>
              <a:blip r:embed="rId4"/>
              <a:stretch>
                <a:fillRect/>
              </a:stretch>
            </p:blipFill>
            <p:spPr>
              <a:xfrm>
                <a:off x="-3087009" y="2020245"/>
                <a:ext cx="7772401" cy="4371979"/>
              </a:xfrm>
              <a:prstGeom prst="rect">
                <a:avLst/>
              </a:prstGeom>
            </p:spPr>
          </p:pic>
          <p:pic>
            <p:nvPicPr>
              <p:cNvPr id="10" name="Picture 9">
                <a:extLst>
                  <a:ext uri="{FF2B5EF4-FFF2-40B4-BE49-F238E27FC236}">
                    <a16:creationId xmlns:a16="http://schemas.microsoft.com/office/drawing/2014/main" id="{9CC9F795-F897-9762-A721-E32031E70F2C}"/>
                  </a:ext>
                </a:extLst>
              </p:cNvPr>
              <p:cNvPicPr>
                <a:picLocks noChangeAspect="1"/>
              </p:cNvPicPr>
              <p:nvPr/>
            </p:nvPicPr>
            <p:blipFill>
              <a:blip r:embed="rId6"/>
              <a:stretch>
                <a:fillRect/>
              </a:stretch>
            </p:blipFill>
            <p:spPr>
              <a:xfrm>
                <a:off x="1298796" y="5890141"/>
                <a:ext cx="7772401" cy="4371979"/>
              </a:xfrm>
              <a:prstGeom prst="rect">
                <a:avLst/>
              </a:prstGeom>
            </p:spPr>
          </p:pic>
          <p:pic>
            <p:nvPicPr>
              <p:cNvPr id="11" name="Picture 10" descr="A white ball with a black background&#10;&#10;Description automatically generated">
                <a:extLst>
                  <a:ext uri="{FF2B5EF4-FFF2-40B4-BE49-F238E27FC236}">
                    <a16:creationId xmlns:a16="http://schemas.microsoft.com/office/drawing/2014/main" id="{9702958F-6E41-8035-E015-5CD09A79CA5D}"/>
                  </a:ext>
                </a:extLst>
              </p:cNvPr>
              <p:cNvPicPr>
                <a:picLocks noChangeAspect="1"/>
              </p:cNvPicPr>
              <p:nvPr/>
            </p:nvPicPr>
            <p:blipFill>
              <a:blip r:embed="rId4"/>
              <a:stretch>
                <a:fillRect/>
              </a:stretch>
            </p:blipFill>
            <p:spPr>
              <a:xfrm>
                <a:off x="5794597" y="2020245"/>
                <a:ext cx="7772401" cy="4371979"/>
              </a:xfrm>
              <a:prstGeom prst="rect">
                <a:avLst/>
              </a:prstGeom>
            </p:spPr>
          </p:pic>
          <p:sp>
            <p:nvSpPr>
              <p:cNvPr id="12" name="Right Arrow 11">
                <a:extLst>
                  <a:ext uri="{FF2B5EF4-FFF2-40B4-BE49-F238E27FC236}">
                    <a16:creationId xmlns:a16="http://schemas.microsoft.com/office/drawing/2014/main" id="{E01A2CE3-E1BF-2B6B-0082-141FC1CD3FC1}"/>
                  </a:ext>
                </a:extLst>
              </p:cNvPr>
              <p:cNvSpPr/>
              <p:nvPr/>
            </p:nvSpPr>
            <p:spPr>
              <a:xfrm rot="2704675">
                <a:off x="1428978" y="5267496"/>
                <a:ext cx="2670172" cy="2055190"/>
              </a:xfrm>
              <a:prstGeom prst="rightArrow">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sp>
            <p:nvSpPr>
              <p:cNvPr id="13" name="Left Arrow 12">
                <a:extLst>
                  <a:ext uri="{FF2B5EF4-FFF2-40B4-BE49-F238E27FC236}">
                    <a16:creationId xmlns:a16="http://schemas.microsoft.com/office/drawing/2014/main" id="{230FDE4C-9018-1D2B-8BDE-B483A3440D14}"/>
                  </a:ext>
                </a:extLst>
              </p:cNvPr>
              <p:cNvSpPr/>
              <p:nvPr/>
            </p:nvSpPr>
            <p:spPr>
              <a:xfrm rot="18895325" flipH="1">
                <a:off x="6204390" y="5267496"/>
                <a:ext cx="2670172" cy="2055190"/>
              </a:xfrm>
              <a:prstGeom prst="leftArrow">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grpSp>
        <p:sp>
          <p:nvSpPr>
            <p:cNvPr id="21" name="Rounded Rectangle 20">
              <a:extLst>
                <a:ext uri="{FF2B5EF4-FFF2-40B4-BE49-F238E27FC236}">
                  <a16:creationId xmlns:a16="http://schemas.microsoft.com/office/drawing/2014/main" id="{3FDE368B-5A56-3CAB-8A53-76F09E102544}"/>
                </a:ext>
              </a:extLst>
            </p:cNvPr>
            <p:cNvSpPr>
              <a:spLocks noChangeAspect="1"/>
            </p:cNvSpPr>
            <p:nvPr/>
          </p:nvSpPr>
          <p:spPr>
            <a:xfrm>
              <a:off x="573327" y="5238027"/>
              <a:ext cx="5879967" cy="3880111"/>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Multiscale: need multiple grid with different resolutions</a:t>
              </a:r>
            </a:p>
          </p:txBody>
        </p:sp>
      </p:grpSp>
    </p:spTree>
    <p:extLst>
      <p:ext uri="{BB962C8B-B14F-4D97-AF65-F5344CB8AC3E}">
        <p14:creationId xmlns:p14="http://schemas.microsoft.com/office/powerpoint/2010/main" val="1944397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F567-56DA-794E-8E85-0A5F6A659183}"/>
              </a:ext>
            </a:extLst>
          </p:cNvPr>
          <p:cNvSpPr>
            <a:spLocks noGrp="1"/>
          </p:cNvSpPr>
          <p:nvPr>
            <p:ph type="title"/>
          </p:nvPr>
        </p:nvSpPr>
        <p:spPr/>
        <p:txBody>
          <a:bodyPr>
            <a:normAutofit/>
          </a:bodyPr>
          <a:lstStyle/>
          <a:p>
            <a:r>
              <a:rPr lang="en-US"/>
              <a:t>Vector Calculus Diagrams</a:t>
            </a:r>
          </a:p>
        </p:txBody>
      </p:sp>
      <p:sp>
        <p:nvSpPr>
          <p:cNvPr id="3" name="Text Placeholder 2">
            <a:extLst>
              <a:ext uri="{FF2B5EF4-FFF2-40B4-BE49-F238E27FC236}">
                <a16:creationId xmlns:a16="http://schemas.microsoft.com/office/drawing/2014/main" id="{D2367060-3155-43B5-BC3B-188ED69C7DDB}"/>
              </a:ext>
            </a:extLst>
          </p:cNvPr>
          <p:cNvSpPr>
            <a:spLocks noGrp="1"/>
          </p:cNvSpPr>
          <p:nvPr>
            <p:ph type="body" idx="1"/>
          </p:nvPr>
        </p:nvSpPr>
        <p:spPr>
          <a:xfrm>
            <a:off x="457200" y="2756848"/>
            <a:ext cx="7335672" cy="4949660"/>
          </a:xfrm>
        </p:spPr>
        <p:txBody>
          <a:bodyPr>
            <a:normAutofit/>
          </a:bodyPr>
          <a:lstStyle/>
          <a:p>
            <a:r>
              <a:rPr lang="en-US"/>
              <a:t>Scalar and vector fields are the objects</a:t>
            </a:r>
          </a:p>
          <a:p>
            <a:r>
              <a:rPr lang="en-US"/>
              <a:t>Differential operators </a:t>
            </a:r>
            <a:r>
              <a:rPr lang="en-US" err="1"/>
              <a:t>Div</a:t>
            </a:r>
            <a:r>
              <a:rPr lang="en-US"/>
              <a:t>, Grad, Curl are arrows</a:t>
            </a:r>
          </a:p>
          <a:p>
            <a:r>
              <a:rPr lang="en-US"/>
              <a:t>Allow functions (f/k) on scalar/vector fields too</a:t>
            </a:r>
          </a:p>
        </p:txBody>
      </p:sp>
      <p:sp>
        <p:nvSpPr>
          <p:cNvPr id="4" name="Slide Number Placeholder 3">
            <a:extLst>
              <a:ext uri="{FF2B5EF4-FFF2-40B4-BE49-F238E27FC236}">
                <a16:creationId xmlns:a16="http://schemas.microsoft.com/office/drawing/2014/main" id="{A68C29D3-1A93-0B44-94B2-14A6AFD724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683C9C02-95E2-1347-A841-14C3EB6840C1}"/>
              </a:ext>
            </a:extLst>
          </p:cNvPr>
          <p:cNvPicPr>
            <a:picLocks noChangeAspect="1"/>
          </p:cNvPicPr>
          <p:nvPr/>
        </p:nvPicPr>
        <p:blipFill>
          <a:blip r:embed="rId3"/>
          <a:stretch>
            <a:fillRect/>
          </a:stretch>
        </p:blipFill>
        <p:spPr>
          <a:xfrm>
            <a:off x="1159586" y="886483"/>
            <a:ext cx="5930900" cy="1981200"/>
          </a:xfrm>
          <a:prstGeom prst="rect">
            <a:avLst/>
          </a:prstGeom>
        </p:spPr>
      </p:pic>
      <p:pic>
        <p:nvPicPr>
          <p:cNvPr id="6" name="Picture 5">
            <a:extLst>
              <a:ext uri="{FF2B5EF4-FFF2-40B4-BE49-F238E27FC236}">
                <a16:creationId xmlns:a16="http://schemas.microsoft.com/office/drawing/2014/main" id="{518D36D1-FD4F-F041-8D59-68164D494240}"/>
              </a:ext>
            </a:extLst>
          </p:cNvPr>
          <p:cNvPicPr>
            <a:picLocks noChangeAspect="1"/>
          </p:cNvPicPr>
          <p:nvPr/>
        </p:nvPicPr>
        <p:blipFill>
          <a:blip r:embed="rId4"/>
          <a:stretch>
            <a:fillRect/>
          </a:stretch>
        </p:blipFill>
        <p:spPr>
          <a:xfrm>
            <a:off x="8395857" y="4472368"/>
            <a:ext cx="5537200" cy="3187700"/>
          </a:xfrm>
          <a:prstGeom prst="rect">
            <a:avLst/>
          </a:prstGeom>
        </p:spPr>
      </p:pic>
      <p:pic>
        <p:nvPicPr>
          <p:cNvPr id="7" name="Picture 6">
            <a:extLst>
              <a:ext uri="{FF2B5EF4-FFF2-40B4-BE49-F238E27FC236}">
                <a16:creationId xmlns:a16="http://schemas.microsoft.com/office/drawing/2014/main" id="{BF956E4D-A0C8-1FDF-EFAE-686A5AE3F82D}"/>
              </a:ext>
            </a:extLst>
          </p:cNvPr>
          <p:cNvPicPr>
            <a:picLocks noChangeAspect="1"/>
          </p:cNvPicPr>
          <p:nvPr/>
        </p:nvPicPr>
        <p:blipFill>
          <a:blip r:embed="rId5"/>
          <a:stretch>
            <a:fillRect/>
          </a:stretch>
        </p:blipFill>
        <p:spPr>
          <a:xfrm>
            <a:off x="9421904" y="1584983"/>
            <a:ext cx="3276600" cy="1282700"/>
          </a:xfrm>
          <a:prstGeom prst="rect">
            <a:avLst/>
          </a:prstGeom>
        </p:spPr>
      </p:pic>
      <p:sp>
        <p:nvSpPr>
          <p:cNvPr id="8" name="Rounded Rectangle 7">
            <a:extLst>
              <a:ext uri="{FF2B5EF4-FFF2-40B4-BE49-F238E27FC236}">
                <a16:creationId xmlns:a16="http://schemas.microsoft.com/office/drawing/2014/main" id="{A4BE2EA5-7506-B1CC-4703-85592DA0DD46}"/>
              </a:ext>
            </a:extLst>
          </p:cNvPr>
          <p:cNvSpPr>
            <a:spLocks noChangeAspect="1"/>
          </p:cNvSpPr>
          <p:nvPr/>
        </p:nvSpPr>
        <p:spPr>
          <a:xfrm>
            <a:off x="7821704" y="883019"/>
            <a:ext cx="6477000" cy="23515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Diffusion: Laplacian Formulation</a:t>
            </a:r>
          </a:p>
        </p:txBody>
      </p:sp>
      <p:sp>
        <p:nvSpPr>
          <p:cNvPr id="10" name="Rounded Rectangle 9">
            <a:extLst>
              <a:ext uri="{FF2B5EF4-FFF2-40B4-BE49-F238E27FC236}">
                <a16:creationId xmlns:a16="http://schemas.microsoft.com/office/drawing/2014/main" id="{C2F6F3D2-96FF-7327-1DE1-A93B00878BDA}"/>
              </a:ext>
            </a:extLst>
          </p:cNvPr>
          <p:cNvSpPr>
            <a:spLocks noChangeAspect="1"/>
          </p:cNvSpPr>
          <p:nvPr/>
        </p:nvSpPr>
        <p:spPr>
          <a:xfrm>
            <a:off x="7821704" y="3569648"/>
            <a:ext cx="6477000" cy="4250520"/>
          </a:xfrm>
          <a:prstGeom prst="roundRect">
            <a:avLst>
              <a:gd name="adj" fmla="val 9184"/>
            </a:avLst>
          </a:prstGeom>
          <a:noFill/>
          <a:ln w="63500">
            <a:solidFill>
              <a:schemeClr val="accent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Diffusion: Fick’s Law Formulation </a:t>
            </a:r>
          </a:p>
        </p:txBody>
      </p:sp>
    </p:spTree>
    <p:extLst>
      <p:ext uri="{BB962C8B-B14F-4D97-AF65-F5344CB8AC3E}">
        <p14:creationId xmlns:p14="http://schemas.microsoft.com/office/powerpoint/2010/main" val="146900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F567-56DA-794E-8E85-0A5F6A659183}"/>
              </a:ext>
            </a:extLst>
          </p:cNvPr>
          <p:cNvSpPr>
            <a:spLocks noGrp="1"/>
          </p:cNvSpPr>
          <p:nvPr>
            <p:ph type="title"/>
          </p:nvPr>
        </p:nvSpPr>
        <p:spPr/>
        <p:txBody>
          <a:bodyPr>
            <a:normAutofit/>
          </a:bodyPr>
          <a:lstStyle/>
          <a:p>
            <a:r>
              <a:rPr lang="en-US"/>
              <a:t>Building Multiphysics with Wiring Diagrams</a:t>
            </a:r>
          </a:p>
        </p:txBody>
      </p:sp>
      <p:sp>
        <p:nvSpPr>
          <p:cNvPr id="3" name="Text Placeholder 2">
            <a:extLst>
              <a:ext uri="{FF2B5EF4-FFF2-40B4-BE49-F238E27FC236}">
                <a16:creationId xmlns:a16="http://schemas.microsoft.com/office/drawing/2014/main" id="{D2367060-3155-43B5-BC3B-188ED69C7DDB}"/>
              </a:ext>
            </a:extLst>
          </p:cNvPr>
          <p:cNvSpPr>
            <a:spLocks noGrp="1"/>
          </p:cNvSpPr>
          <p:nvPr>
            <p:ph type="body" idx="1"/>
          </p:nvPr>
        </p:nvSpPr>
        <p:spPr>
          <a:xfrm>
            <a:off x="457200" y="5399892"/>
            <a:ext cx="13716002" cy="2677308"/>
          </a:xfrm>
        </p:spPr>
        <p:txBody>
          <a:bodyPr numCol="2">
            <a:normAutofit fontScale="92500" lnSpcReduction="20000"/>
          </a:bodyPr>
          <a:lstStyle/>
          <a:p>
            <a:r>
              <a:rPr lang="en-US"/>
              <a:t>Junctions are Variable : Domain</a:t>
            </a:r>
          </a:p>
          <a:p>
            <a:r>
              <a:rPr lang="en-US"/>
              <a:t>Boxes are subsystem (component physics)</a:t>
            </a:r>
          </a:p>
          <a:p>
            <a:r>
              <a:rPr lang="en-US"/>
              <a:t>Ports are exposed variables in the subsystems</a:t>
            </a:r>
          </a:p>
          <a:p>
            <a:r>
              <a:rPr lang="en-US"/>
              <a:t>Wires connect ports to junctions with matching domains</a:t>
            </a:r>
          </a:p>
          <a:p>
            <a:r>
              <a:rPr lang="en-US"/>
              <a:t>Outer Ports  allow hierarchy by exposing variables of the composite system to next level of hierarchy</a:t>
            </a:r>
          </a:p>
        </p:txBody>
      </p:sp>
      <p:sp>
        <p:nvSpPr>
          <p:cNvPr id="4" name="Slide Number Placeholder 3">
            <a:extLst>
              <a:ext uri="{FF2B5EF4-FFF2-40B4-BE49-F238E27FC236}">
                <a16:creationId xmlns:a16="http://schemas.microsoft.com/office/drawing/2014/main" id="{A68C29D3-1A93-0B44-94B2-14A6AFD724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Picture 5">
            <a:extLst>
              <a:ext uri="{FF2B5EF4-FFF2-40B4-BE49-F238E27FC236}">
                <a16:creationId xmlns:a16="http://schemas.microsoft.com/office/drawing/2014/main" id="{E5AC4348-662F-6147-8B30-7D4FCA1F6623}"/>
              </a:ext>
            </a:extLst>
          </p:cNvPr>
          <p:cNvPicPr>
            <a:picLocks noChangeAspect="1"/>
          </p:cNvPicPr>
          <p:nvPr/>
        </p:nvPicPr>
        <p:blipFill>
          <a:blip r:embed="rId3"/>
          <a:stretch>
            <a:fillRect/>
          </a:stretch>
        </p:blipFill>
        <p:spPr>
          <a:xfrm>
            <a:off x="872836" y="1050483"/>
            <a:ext cx="13300364" cy="4278076"/>
          </a:xfrm>
          <a:prstGeom prst="rect">
            <a:avLst/>
          </a:prstGeom>
        </p:spPr>
      </p:pic>
    </p:spTree>
    <p:extLst>
      <p:ext uri="{BB962C8B-B14F-4D97-AF65-F5344CB8AC3E}">
        <p14:creationId xmlns:p14="http://schemas.microsoft.com/office/powerpoint/2010/main" val="333514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B204-CC2A-C405-04FA-8DBDFA71AE35}"/>
              </a:ext>
            </a:extLst>
          </p:cNvPr>
          <p:cNvSpPr>
            <a:spLocks noGrp="1"/>
          </p:cNvSpPr>
          <p:nvPr>
            <p:ph type="title"/>
          </p:nvPr>
        </p:nvSpPr>
        <p:spPr>
          <a:xfrm>
            <a:off x="454028" y="-77821"/>
            <a:ext cx="12185340" cy="914400"/>
          </a:xfrm>
        </p:spPr>
        <p:txBody>
          <a:bodyPr>
            <a:normAutofit/>
          </a:bodyPr>
          <a:lstStyle/>
          <a:p>
            <a:r>
              <a:rPr lang="en-US" sz="3200" dirty="0">
                <a:latin typeface="XITS"/>
              </a:rPr>
              <a:t>DECAPODES: A Framework for Directly Computable Physics</a:t>
            </a:r>
            <a:endParaRPr lang="en-US" sz="3200" dirty="0"/>
          </a:p>
        </p:txBody>
      </p:sp>
      <p:sp>
        <p:nvSpPr>
          <p:cNvPr id="4" name="Slide Number Placeholder 3">
            <a:extLst>
              <a:ext uri="{FF2B5EF4-FFF2-40B4-BE49-F238E27FC236}">
                <a16:creationId xmlns:a16="http://schemas.microsoft.com/office/drawing/2014/main" id="{88EC74DE-9473-3D99-F12D-C747927093AF}"/>
              </a:ext>
            </a:extLst>
          </p:cNvPr>
          <p:cNvSpPr>
            <a:spLocks noGrp="1"/>
          </p:cNvSpPr>
          <p:nvPr>
            <p:ph type="sldNum" idx="12"/>
          </p:nvPr>
        </p:nvSpPr>
        <p:spPr/>
        <p:txBody>
          <a:bodyPr/>
          <a:lstStyle/>
          <a:p>
            <a:fld id="{00000000-1234-1234-1234-123412341234}" type="slidenum">
              <a:rPr lang="en-US" smtClean="0"/>
              <a:pPr/>
              <a:t>2</a:t>
            </a:fld>
            <a:endParaRPr lang="en-US"/>
          </a:p>
        </p:txBody>
      </p:sp>
      <p:grpSp>
        <p:nvGrpSpPr>
          <p:cNvPr id="12" name="Group 11">
            <a:extLst>
              <a:ext uri="{FF2B5EF4-FFF2-40B4-BE49-F238E27FC236}">
                <a16:creationId xmlns:a16="http://schemas.microsoft.com/office/drawing/2014/main" id="{5193019F-0931-1C1C-DDF5-C0136862F128}"/>
              </a:ext>
            </a:extLst>
          </p:cNvPr>
          <p:cNvGrpSpPr/>
          <p:nvPr/>
        </p:nvGrpSpPr>
        <p:grpSpPr>
          <a:xfrm>
            <a:off x="9862500" y="3677564"/>
            <a:ext cx="4211290" cy="4248019"/>
            <a:chOff x="7498462" y="44245"/>
            <a:chExt cx="5095661" cy="5140103"/>
          </a:xfrm>
        </p:grpSpPr>
        <p:pic>
          <p:nvPicPr>
            <p:cNvPr id="8" name="Picture 7">
              <a:extLst>
                <a:ext uri="{FF2B5EF4-FFF2-40B4-BE49-F238E27FC236}">
                  <a16:creationId xmlns:a16="http://schemas.microsoft.com/office/drawing/2014/main" id="{CDAB3FCF-AF5C-FE80-0964-9A3E69161373}"/>
                </a:ext>
              </a:extLst>
            </p:cNvPr>
            <p:cNvPicPr>
              <a:picLocks noChangeAspect="1"/>
            </p:cNvPicPr>
            <p:nvPr/>
          </p:nvPicPr>
          <p:blipFill>
            <a:blip r:embed="rId3"/>
            <a:srcRect l="12824" r="12824"/>
            <a:stretch/>
          </p:blipFill>
          <p:spPr>
            <a:xfrm>
              <a:off x="7498462" y="44245"/>
              <a:ext cx="5095661" cy="5140103"/>
            </a:xfrm>
            <a:prstGeom prst="rect">
              <a:avLst/>
            </a:prstGeom>
          </p:spPr>
        </p:pic>
        <p:sp>
          <p:nvSpPr>
            <p:cNvPr id="10" name="Text Placeholder 6">
              <a:extLst>
                <a:ext uri="{FF2B5EF4-FFF2-40B4-BE49-F238E27FC236}">
                  <a16:creationId xmlns:a16="http://schemas.microsoft.com/office/drawing/2014/main" id="{B1C474B6-AEBB-D8B9-3B1F-DD81A7C12F86}"/>
                </a:ext>
              </a:extLst>
            </p:cNvPr>
            <p:cNvSpPr txBox="1">
              <a:spLocks/>
            </p:cNvSpPr>
            <p:nvPr/>
          </p:nvSpPr>
          <p:spPr>
            <a:xfrm>
              <a:off x="8022125" y="401785"/>
              <a:ext cx="3540610" cy="82391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lumMod val="50000"/>
                    </a:schemeClr>
                  </a:solidFill>
                  <a:latin typeface="XITS" panose="02000503000000000000" pitchFamily="2" charset="0"/>
                  <a:ea typeface="XITS" panose="02000503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err="1"/>
                <a:t>Decapodes.jl</a:t>
              </a:r>
              <a:r>
                <a:rPr lang="en-US"/>
                <a:t> Simulation</a:t>
              </a:r>
            </a:p>
          </p:txBody>
        </p:sp>
      </p:grpSp>
      <p:pic>
        <p:nvPicPr>
          <p:cNvPr id="21" name="Picture 20">
            <a:extLst>
              <a:ext uri="{FF2B5EF4-FFF2-40B4-BE49-F238E27FC236}">
                <a16:creationId xmlns:a16="http://schemas.microsoft.com/office/drawing/2014/main" id="{5C64D809-4665-46A4-368D-E6185FB6F261}"/>
              </a:ext>
            </a:extLst>
          </p:cNvPr>
          <p:cNvPicPr>
            <a:picLocks noChangeAspect="1"/>
          </p:cNvPicPr>
          <p:nvPr/>
        </p:nvPicPr>
        <p:blipFill>
          <a:blip r:embed="rId4"/>
          <a:stretch>
            <a:fillRect/>
          </a:stretch>
        </p:blipFill>
        <p:spPr>
          <a:xfrm>
            <a:off x="9462961" y="914932"/>
            <a:ext cx="5010368" cy="2527045"/>
          </a:xfrm>
          <a:prstGeom prst="rect">
            <a:avLst/>
          </a:prstGeom>
        </p:spPr>
      </p:pic>
      <p:pic>
        <p:nvPicPr>
          <p:cNvPr id="25" name="Picture 24">
            <a:extLst>
              <a:ext uri="{FF2B5EF4-FFF2-40B4-BE49-F238E27FC236}">
                <a16:creationId xmlns:a16="http://schemas.microsoft.com/office/drawing/2014/main" id="{8F837F4F-7E57-22D7-78DF-E385D59A73F1}"/>
              </a:ext>
            </a:extLst>
          </p:cNvPr>
          <p:cNvPicPr>
            <a:picLocks noChangeAspect="1"/>
          </p:cNvPicPr>
          <p:nvPr/>
        </p:nvPicPr>
        <p:blipFill>
          <a:blip r:embed="rId5"/>
          <a:srcRect l="5082" t="9174" r="2316"/>
          <a:stretch/>
        </p:blipFill>
        <p:spPr>
          <a:xfrm>
            <a:off x="150578" y="1001335"/>
            <a:ext cx="9148819" cy="6533003"/>
          </a:xfrm>
          <a:prstGeom prst="rect">
            <a:avLst/>
          </a:prstGeom>
        </p:spPr>
      </p:pic>
      <p:pic>
        <p:nvPicPr>
          <p:cNvPr id="28" name="Graphic 27">
            <a:extLst>
              <a:ext uri="{FF2B5EF4-FFF2-40B4-BE49-F238E27FC236}">
                <a16:creationId xmlns:a16="http://schemas.microsoft.com/office/drawing/2014/main" id="{D885FD92-454A-EDFF-C321-9CB29C8B0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18513" y="6174471"/>
            <a:ext cx="1860650" cy="1860650"/>
          </a:xfrm>
          <a:prstGeom prst="rect">
            <a:avLst/>
          </a:prstGeom>
        </p:spPr>
      </p:pic>
    </p:spTree>
    <p:extLst>
      <p:ext uri="{BB962C8B-B14F-4D97-AF65-F5344CB8AC3E}">
        <p14:creationId xmlns:p14="http://schemas.microsoft.com/office/powerpoint/2010/main" val="1050474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F567-56DA-794E-8E85-0A5F6A659183}"/>
              </a:ext>
            </a:extLst>
          </p:cNvPr>
          <p:cNvSpPr>
            <a:spLocks noGrp="1"/>
          </p:cNvSpPr>
          <p:nvPr>
            <p:ph type="title"/>
          </p:nvPr>
        </p:nvSpPr>
        <p:spPr/>
        <p:txBody>
          <a:bodyPr>
            <a:normAutofit/>
          </a:bodyPr>
          <a:lstStyle/>
          <a:p>
            <a:r>
              <a:rPr lang="en-US"/>
              <a:t>Physical Principles in Vector Calculus</a:t>
            </a:r>
          </a:p>
        </p:txBody>
      </p:sp>
      <p:sp>
        <p:nvSpPr>
          <p:cNvPr id="4" name="Slide Number Placeholder 3">
            <a:extLst>
              <a:ext uri="{FF2B5EF4-FFF2-40B4-BE49-F238E27FC236}">
                <a16:creationId xmlns:a16="http://schemas.microsoft.com/office/drawing/2014/main" id="{A68C29D3-1A93-0B44-94B2-14A6AFD724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11" name="Rounded Rectangle 10">
            <a:extLst>
              <a:ext uri="{FF2B5EF4-FFF2-40B4-BE49-F238E27FC236}">
                <a16:creationId xmlns:a16="http://schemas.microsoft.com/office/drawing/2014/main" id="{F6FF9A0E-5FF9-DF45-8636-AC278AE1043D}"/>
              </a:ext>
            </a:extLst>
          </p:cNvPr>
          <p:cNvSpPr>
            <a:spLocks noChangeAspect="1"/>
          </p:cNvSpPr>
          <p:nvPr/>
        </p:nvSpPr>
        <p:spPr>
          <a:xfrm>
            <a:off x="7772400" y="838200"/>
            <a:ext cx="6477000" cy="32766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Scalar Transport by Advection</a:t>
            </a:r>
          </a:p>
        </p:txBody>
      </p:sp>
      <p:sp>
        <p:nvSpPr>
          <p:cNvPr id="12" name="Rounded Rectangle 11">
            <a:extLst>
              <a:ext uri="{FF2B5EF4-FFF2-40B4-BE49-F238E27FC236}">
                <a16:creationId xmlns:a16="http://schemas.microsoft.com/office/drawing/2014/main" id="{865744F9-617F-8A4A-84D0-C2064B4C3B57}"/>
              </a:ext>
            </a:extLst>
          </p:cNvPr>
          <p:cNvSpPr>
            <a:spLocks noChangeAspect="1"/>
          </p:cNvSpPr>
          <p:nvPr/>
        </p:nvSpPr>
        <p:spPr>
          <a:xfrm>
            <a:off x="606428" y="838200"/>
            <a:ext cx="5634129" cy="32766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Fick’s Law of Diffusion</a:t>
            </a:r>
          </a:p>
        </p:txBody>
      </p:sp>
      <p:sp>
        <p:nvSpPr>
          <p:cNvPr id="13" name="Rounded Rectangle 12">
            <a:extLst>
              <a:ext uri="{FF2B5EF4-FFF2-40B4-BE49-F238E27FC236}">
                <a16:creationId xmlns:a16="http://schemas.microsoft.com/office/drawing/2014/main" id="{D14CA015-7DFC-CB4F-A969-9B0B54DEDA9D}"/>
              </a:ext>
            </a:extLst>
          </p:cNvPr>
          <p:cNvSpPr>
            <a:spLocks noChangeAspect="1"/>
          </p:cNvSpPr>
          <p:nvPr/>
        </p:nvSpPr>
        <p:spPr>
          <a:xfrm>
            <a:off x="7645400" y="4648200"/>
            <a:ext cx="6477000" cy="32766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Superposition of Flux</a:t>
            </a:r>
          </a:p>
        </p:txBody>
      </p:sp>
      <p:sp>
        <p:nvSpPr>
          <p:cNvPr id="14" name="Rounded Rectangle 13">
            <a:extLst>
              <a:ext uri="{FF2B5EF4-FFF2-40B4-BE49-F238E27FC236}">
                <a16:creationId xmlns:a16="http://schemas.microsoft.com/office/drawing/2014/main" id="{28641230-E6B3-7C43-B13C-1BDCE7C23198}"/>
              </a:ext>
            </a:extLst>
          </p:cNvPr>
          <p:cNvSpPr>
            <a:spLocks noChangeAspect="1"/>
          </p:cNvSpPr>
          <p:nvPr/>
        </p:nvSpPr>
        <p:spPr>
          <a:xfrm>
            <a:off x="479428" y="4648200"/>
            <a:ext cx="5634129" cy="32766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Conservation of Mass</a:t>
            </a:r>
          </a:p>
        </p:txBody>
      </p:sp>
      <p:pic>
        <p:nvPicPr>
          <p:cNvPr id="16" name="Picture 15">
            <a:extLst>
              <a:ext uri="{FF2B5EF4-FFF2-40B4-BE49-F238E27FC236}">
                <a16:creationId xmlns:a16="http://schemas.microsoft.com/office/drawing/2014/main" id="{7A5744A6-AF41-8649-805E-A440654B05AB}"/>
              </a:ext>
            </a:extLst>
          </p:cNvPr>
          <p:cNvPicPr>
            <a:picLocks noChangeAspect="1"/>
          </p:cNvPicPr>
          <p:nvPr/>
        </p:nvPicPr>
        <p:blipFill>
          <a:blip r:embed="rId3"/>
          <a:stretch>
            <a:fillRect/>
          </a:stretch>
        </p:blipFill>
        <p:spPr>
          <a:xfrm>
            <a:off x="762000" y="1704223"/>
            <a:ext cx="13300364" cy="5887952"/>
          </a:xfrm>
          <a:prstGeom prst="rect">
            <a:avLst/>
          </a:prstGeom>
        </p:spPr>
      </p:pic>
    </p:spTree>
    <p:extLst>
      <p:ext uri="{BB962C8B-B14F-4D97-AF65-F5344CB8AC3E}">
        <p14:creationId xmlns:p14="http://schemas.microsoft.com/office/powerpoint/2010/main" val="190977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F567-56DA-794E-8E85-0A5F6A659183}"/>
              </a:ext>
            </a:extLst>
          </p:cNvPr>
          <p:cNvSpPr>
            <a:spLocks noGrp="1"/>
          </p:cNvSpPr>
          <p:nvPr>
            <p:ph type="title"/>
          </p:nvPr>
        </p:nvSpPr>
        <p:spPr/>
        <p:txBody>
          <a:bodyPr>
            <a:normAutofit/>
          </a:bodyPr>
          <a:lstStyle/>
          <a:p>
            <a:r>
              <a:rPr lang="en-US"/>
              <a:t>Advection Diffusion Multiphysics Model</a:t>
            </a:r>
          </a:p>
        </p:txBody>
      </p:sp>
      <p:sp>
        <p:nvSpPr>
          <p:cNvPr id="4" name="Slide Number Placeholder 3">
            <a:extLst>
              <a:ext uri="{FF2B5EF4-FFF2-40B4-BE49-F238E27FC236}">
                <a16:creationId xmlns:a16="http://schemas.microsoft.com/office/drawing/2014/main" id="{A68C29D3-1A93-0B44-94B2-14A6AFD724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17056942-B357-914F-88B0-A6BA639F4BE1}"/>
              </a:ext>
            </a:extLst>
          </p:cNvPr>
          <p:cNvPicPr>
            <a:picLocks noChangeAspect="1"/>
          </p:cNvPicPr>
          <p:nvPr/>
        </p:nvPicPr>
        <p:blipFill>
          <a:blip r:embed="rId3"/>
          <a:stretch>
            <a:fillRect/>
          </a:stretch>
        </p:blipFill>
        <p:spPr>
          <a:xfrm>
            <a:off x="1276350" y="946150"/>
            <a:ext cx="12077700" cy="6337300"/>
          </a:xfrm>
          <a:prstGeom prst="rect">
            <a:avLst/>
          </a:prstGeom>
        </p:spPr>
      </p:pic>
    </p:spTree>
    <p:extLst>
      <p:ext uri="{BB962C8B-B14F-4D97-AF65-F5344CB8AC3E}">
        <p14:creationId xmlns:p14="http://schemas.microsoft.com/office/powerpoint/2010/main" val="2242955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269047-AF9C-98E1-AA84-E5816F62B39E}"/>
              </a:ext>
            </a:extLst>
          </p:cNvPr>
          <p:cNvSpPr>
            <a:spLocks noGrp="1"/>
          </p:cNvSpPr>
          <p:nvPr>
            <p:ph type="title"/>
          </p:nvPr>
        </p:nvSpPr>
        <p:spPr/>
        <p:txBody>
          <a:bodyPr/>
          <a:lstStyle/>
          <a:p>
            <a:r>
              <a:rPr lang="en-US" dirty="0"/>
              <a:t>De Rham Complex Discrete Diff. Geometry</a:t>
            </a:r>
          </a:p>
        </p:txBody>
      </p:sp>
      <p:sp>
        <p:nvSpPr>
          <p:cNvPr id="6" name="Text Placeholder 5">
            <a:extLst>
              <a:ext uri="{FF2B5EF4-FFF2-40B4-BE49-F238E27FC236}">
                <a16:creationId xmlns:a16="http://schemas.microsoft.com/office/drawing/2014/main" id="{7991BAA7-3757-D46E-66EA-9D0AB6904163}"/>
              </a:ext>
            </a:extLst>
          </p:cNvPr>
          <p:cNvSpPr>
            <a:spLocks noGrp="1"/>
          </p:cNvSpPr>
          <p:nvPr>
            <p:ph type="body" idx="1"/>
          </p:nvPr>
        </p:nvSpPr>
        <p:spPr>
          <a:xfrm>
            <a:off x="454028" y="3609101"/>
            <a:ext cx="13881404" cy="3739192"/>
          </a:xfrm>
        </p:spPr>
        <p:txBody>
          <a:bodyPr>
            <a:normAutofit fontScale="92500" lnSpcReduction="10000"/>
          </a:bodyPr>
          <a:lstStyle/>
          <a:p>
            <a:r>
              <a:rPr lang="en-US" dirty="0"/>
              <a:t>The de Rham complex is a model of spaces and quantities over spaces</a:t>
            </a:r>
          </a:p>
          <a:p>
            <a:r>
              <a:rPr lang="en-US" dirty="0"/>
              <a:t>Chains are domains you can integrate over</a:t>
            </a:r>
          </a:p>
          <a:p>
            <a:r>
              <a:rPr lang="en-US" dirty="0"/>
              <a:t>Forms (</a:t>
            </a:r>
            <a:r>
              <a:rPr lang="en-US" dirty="0" err="1"/>
              <a:t>cochains</a:t>
            </a:r>
            <a:r>
              <a:rPr lang="en-US" dirty="0"/>
              <a:t>) are quantities you can integrate</a:t>
            </a:r>
          </a:p>
          <a:p>
            <a:r>
              <a:rPr lang="en-US" dirty="0"/>
              <a:t>Differential operators change the dimension of a form</a:t>
            </a:r>
          </a:p>
          <a:p>
            <a:r>
              <a:rPr lang="en-US" dirty="0"/>
              <a:t>Dual Complex and Dual forms are analogous to “offset grids” in FD or FEM</a:t>
            </a:r>
          </a:p>
          <a:p>
            <a:r>
              <a:rPr lang="en-US" dirty="0"/>
              <a:t>Sharping and flatting operators approximate forms by discrete vector fields</a:t>
            </a:r>
          </a:p>
        </p:txBody>
      </p:sp>
      <p:sp>
        <p:nvSpPr>
          <p:cNvPr id="4" name="Slide Number Placeholder 3">
            <a:extLst>
              <a:ext uri="{FF2B5EF4-FFF2-40B4-BE49-F238E27FC236}">
                <a16:creationId xmlns:a16="http://schemas.microsoft.com/office/drawing/2014/main" id="{4E7B7BB1-F838-AD0F-E456-00A17CF23906}"/>
              </a:ext>
            </a:extLst>
          </p:cNvPr>
          <p:cNvSpPr>
            <a:spLocks noGrp="1"/>
          </p:cNvSpPr>
          <p:nvPr>
            <p:ph type="sldNum" idx="12"/>
          </p:nvPr>
        </p:nvSpPr>
        <p:spPr/>
        <p:txBody>
          <a:bodyPr/>
          <a:lstStyle/>
          <a:p>
            <a:fld id="{00000000-1234-1234-1234-123412341234}" type="slidenum">
              <a:rPr lang="en-US" smtClean="0"/>
              <a:pPr/>
              <a:t>3</a:t>
            </a:fld>
            <a:endParaRPr lang="en-US" dirty="0"/>
          </a:p>
        </p:txBody>
      </p:sp>
      <p:grpSp>
        <p:nvGrpSpPr>
          <p:cNvPr id="14" name="Group 13">
            <a:extLst>
              <a:ext uri="{FF2B5EF4-FFF2-40B4-BE49-F238E27FC236}">
                <a16:creationId xmlns:a16="http://schemas.microsoft.com/office/drawing/2014/main" id="{05B3EE96-FEEF-9FFF-BAD0-A00FC75CC5ED}"/>
              </a:ext>
            </a:extLst>
          </p:cNvPr>
          <p:cNvGrpSpPr/>
          <p:nvPr/>
        </p:nvGrpSpPr>
        <p:grpSpPr>
          <a:xfrm>
            <a:off x="454028" y="1010319"/>
            <a:ext cx="13451052" cy="2369212"/>
            <a:chOff x="569748" y="4678402"/>
            <a:chExt cx="13451052" cy="2369212"/>
          </a:xfrm>
        </p:grpSpPr>
        <p:pic>
          <p:nvPicPr>
            <p:cNvPr id="8" name="Picture 7">
              <a:extLst>
                <a:ext uri="{FF2B5EF4-FFF2-40B4-BE49-F238E27FC236}">
                  <a16:creationId xmlns:a16="http://schemas.microsoft.com/office/drawing/2014/main" id="{B7B076D4-4EB7-1842-E760-6C3D9604D54B}"/>
                </a:ext>
              </a:extLst>
            </p:cNvPr>
            <p:cNvPicPr>
              <a:picLocks noChangeAspect="1"/>
            </p:cNvPicPr>
            <p:nvPr/>
          </p:nvPicPr>
          <p:blipFill>
            <a:blip r:embed="rId2"/>
            <a:srcRect b="65631"/>
            <a:stretch/>
          </p:blipFill>
          <p:spPr>
            <a:xfrm>
              <a:off x="569748" y="4734232"/>
              <a:ext cx="4470400" cy="2313382"/>
            </a:xfrm>
            <a:prstGeom prst="rect">
              <a:avLst/>
            </a:prstGeom>
          </p:spPr>
        </p:pic>
        <p:pic>
          <p:nvPicPr>
            <p:cNvPr id="9" name="Picture 8">
              <a:extLst>
                <a:ext uri="{FF2B5EF4-FFF2-40B4-BE49-F238E27FC236}">
                  <a16:creationId xmlns:a16="http://schemas.microsoft.com/office/drawing/2014/main" id="{C6BBEE10-DD1C-4079-51EF-3B0A76B800B6}"/>
                </a:ext>
              </a:extLst>
            </p:cNvPr>
            <p:cNvPicPr>
              <a:picLocks noChangeAspect="1"/>
            </p:cNvPicPr>
            <p:nvPr/>
          </p:nvPicPr>
          <p:blipFill>
            <a:blip r:embed="rId2"/>
            <a:srcRect t="34400" b="31231"/>
            <a:stretch/>
          </p:blipFill>
          <p:spPr>
            <a:xfrm>
              <a:off x="5080000" y="4734232"/>
              <a:ext cx="4470400" cy="2313382"/>
            </a:xfrm>
            <a:prstGeom prst="rect">
              <a:avLst/>
            </a:prstGeom>
          </p:spPr>
        </p:pic>
        <p:pic>
          <p:nvPicPr>
            <p:cNvPr id="10" name="Picture 9">
              <a:extLst>
                <a:ext uri="{FF2B5EF4-FFF2-40B4-BE49-F238E27FC236}">
                  <a16:creationId xmlns:a16="http://schemas.microsoft.com/office/drawing/2014/main" id="{067BE0E2-B4C7-201D-B334-1A309F2761AB}"/>
                </a:ext>
              </a:extLst>
            </p:cNvPr>
            <p:cNvPicPr>
              <a:picLocks noChangeAspect="1"/>
            </p:cNvPicPr>
            <p:nvPr/>
          </p:nvPicPr>
          <p:blipFill>
            <a:blip r:embed="rId2"/>
            <a:srcRect t="66181" b="-550"/>
            <a:stretch/>
          </p:blipFill>
          <p:spPr>
            <a:xfrm>
              <a:off x="9550400" y="4678402"/>
              <a:ext cx="4470400" cy="2313382"/>
            </a:xfrm>
            <a:prstGeom prst="rect">
              <a:avLst/>
            </a:prstGeom>
          </p:spPr>
        </p:pic>
      </p:grpSp>
      <p:sp>
        <p:nvSpPr>
          <p:cNvPr id="17" name="TextBox 16">
            <a:extLst>
              <a:ext uri="{FF2B5EF4-FFF2-40B4-BE49-F238E27FC236}">
                <a16:creationId xmlns:a16="http://schemas.microsoft.com/office/drawing/2014/main" id="{EF4B565B-AD60-E1E2-FD7A-A6B44D4760B0}"/>
              </a:ext>
            </a:extLst>
          </p:cNvPr>
          <p:cNvSpPr txBox="1"/>
          <p:nvPr/>
        </p:nvSpPr>
        <p:spPr>
          <a:xfrm>
            <a:off x="9640390" y="769561"/>
            <a:ext cx="5150359" cy="307777"/>
          </a:xfrm>
          <a:prstGeom prst="rect">
            <a:avLst/>
          </a:prstGeom>
          <a:noFill/>
        </p:spPr>
        <p:txBody>
          <a:bodyPr wrap="square" rtlCol="0">
            <a:spAutoFit/>
          </a:bodyPr>
          <a:lstStyle/>
          <a:p>
            <a:r>
              <a:rPr lang="en-US" dirty="0"/>
              <a:t>Figure Credit: Keenan Crane Discrete Differential Geometry</a:t>
            </a:r>
          </a:p>
        </p:txBody>
      </p:sp>
      <p:pic>
        <p:nvPicPr>
          <p:cNvPr id="18" name="Picture 17">
            <a:extLst>
              <a:ext uri="{FF2B5EF4-FFF2-40B4-BE49-F238E27FC236}">
                <a16:creationId xmlns:a16="http://schemas.microsoft.com/office/drawing/2014/main" id="{5EE89959-690B-D082-4A0B-490B1E57EB41}"/>
              </a:ext>
            </a:extLst>
          </p:cNvPr>
          <p:cNvPicPr>
            <a:picLocks noChangeAspect="1"/>
          </p:cNvPicPr>
          <p:nvPr/>
        </p:nvPicPr>
        <p:blipFill>
          <a:blip r:embed="rId3"/>
          <a:srcRect/>
          <a:stretch/>
        </p:blipFill>
        <p:spPr>
          <a:xfrm>
            <a:off x="1978290" y="3250886"/>
            <a:ext cx="10442379" cy="533379"/>
          </a:xfrm>
          <a:prstGeom prst="rect">
            <a:avLst/>
          </a:prstGeom>
        </p:spPr>
      </p:pic>
    </p:spTree>
    <p:extLst>
      <p:ext uri="{BB962C8B-B14F-4D97-AF65-F5344CB8AC3E}">
        <p14:creationId xmlns:p14="http://schemas.microsoft.com/office/powerpoint/2010/main" val="176592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D5A21-F755-5877-8FF8-F5EBCDFF59F3}"/>
              </a:ext>
            </a:extLst>
          </p:cNvPr>
          <p:cNvSpPr>
            <a:spLocks noGrp="1"/>
          </p:cNvSpPr>
          <p:nvPr>
            <p:ph type="title"/>
          </p:nvPr>
        </p:nvSpPr>
        <p:spPr/>
        <p:txBody>
          <a:bodyPr/>
          <a:lstStyle/>
          <a:p>
            <a:r>
              <a:rPr lang="en-US" dirty="0"/>
              <a:t>Functoriality of De Rham Complex</a:t>
            </a:r>
          </a:p>
        </p:txBody>
      </p:sp>
      <p:sp>
        <p:nvSpPr>
          <p:cNvPr id="6" name="Text Placeholder 5">
            <a:extLst>
              <a:ext uri="{FF2B5EF4-FFF2-40B4-BE49-F238E27FC236}">
                <a16:creationId xmlns:a16="http://schemas.microsoft.com/office/drawing/2014/main" id="{86C487E2-E38F-62A3-1513-B4B8385652DA}"/>
              </a:ext>
            </a:extLst>
          </p:cNvPr>
          <p:cNvSpPr>
            <a:spLocks noGrp="1"/>
          </p:cNvSpPr>
          <p:nvPr>
            <p:ph type="body" idx="1"/>
          </p:nvPr>
        </p:nvSpPr>
        <p:spPr>
          <a:xfrm>
            <a:off x="6197600" y="4114800"/>
            <a:ext cx="8432800" cy="3872730"/>
          </a:xfrm>
        </p:spPr>
        <p:txBody>
          <a:bodyPr>
            <a:normAutofit/>
          </a:bodyPr>
          <a:lstStyle/>
          <a:p>
            <a:r>
              <a:rPr lang="en-US" dirty="0"/>
              <a:t>Continuous maps between spaces induce pushforwards and pullbacks of forms </a:t>
            </a:r>
          </a:p>
          <a:p>
            <a:r>
              <a:rPr lang="en-US" dirty="0"/>
              <a:t>Discretized: Geometric Morphisms of Simplicial Sets induce prolongation and relaxation linear maps </a:t>
            </a:r>
          </a:p>
          <a:p>
            <a:r>
              <a:rPr lang="en-US" dirty="0"/>
              <a:t>Multigrid!</a:t>
            </a:r>
          </a:p>
        </p:txBody>
      </p:sp>
      <p:sp>
        <p:nvSpPr>
          <p:cNvPr id="4" name="Slide Number Placeholder 3">
            <a:extLst>
              <a:ext uri="{FF2B5EF4-FFF2-40B4-BE49-F238E27FC236}">
                <a16:creationId xmlns:a16="http://schemas.microsoft.com/office/drawing/2014/main" id="{72386DC9-BB39-3741-215C-AD6CACC5E22A}"/>
              </a:ext>
            </a:extLst>
          </p:cNvPr>
          <p:cNvSpPr>
            <a:spLocks noGrp="1"/>
          </p:cNvSpPr>
          <p:nvPr>
            <p:ph type="sldNum" idx="12"/>
          </p:nvPr>
        </p:nvSpPr>
        <p:spPr/>
        <p:txBody>
          <a:bodyPr/>
          <a:lstStyle/>
          <a:p>
            <a:fld id="{00000000-1234-1234-1234-123412341234}" type="slidenum">
              <a:rPr lang="en-US" smtClean="0"/>
              <a:pPr/>
              <a:t>4</a:t>
            </a:fld>
            <a:endParaRPr lang="en-US"/>
          </a:p>
        </p:txBody>
      </p:sp>
      <p:pic>
        <p:nvPicPr>
          <p:cNvPr id="7" name="Picture 6">
            <a:extLst>
              <a:ext uri="{FF2B5EF4-FFF2-40B4-BE49-F238E27FC236}">
                <a16:creationId xmlns:a16="http://schemas.microsoft.com/office/drawing/2014/main" id="{64AF287E-CE51-B033-6709-7ECAD7FE9AC8}"/>
              </a:ext>
            </a:extLst>
          </p:cNvPr>
          <p:cNvPicPr>
            <a:picLocks noChangeAspect="1"/>
          </p:cNvPicPr>
          <p:nvPr/>
        </p:nvPicPr>
        <p:blipFill>
          <a:blip r:embed="rId3"/>
          <a:srcRect l="15555" t="9527" r="10623" b="10415"/>
          <a:stretch/>
        </p:blipFill>
        <p:spPr>
          <a:xfrm>
            <a:off x="1631950" y="4406900"/>
            <a:ext cx="3835400" cy="3124200"/>
          </a:xfrm>
          <a:prstGeom prst="rect">
            <a:avLst/>
          </a:prstGeom>
        </p:spPr>
      </p:pic>
      <p:pic>
        <p:nvPicPr>
          <p:cNvPr id="8" name="Picture 7">
            <a:extLst>
              <a:ext uri="{FF2B5EF4-FFF2-40B4-BE49-F238E27FC236}">
                <a16:creationId xmlns:a16="http://schemas.microsoft.com/office/drawing/2014/main" id="{B62FF577-DD55-D814-F07F-7357F0C0B150}"/>
              </a:ext>
            </a:extLst>
          </p:cNvPr>
          <p:cNvPicPr>
            <a:picLocks noChangeAspect="1"/>
          </p:cNvPicPr>
          <p:nvPr/>
        </p:nvPicPr>
        <p:blipFill>
          <a:blip r:embed="rId4"/>
          <a:srcRect l="13923" t="9677" r="10550" b="8859"/>
          <a:stretch/>
        </p:blipFill>
        <p:spPr>
          <a:xfrm>
            <a:off x="1676400" y="939800"/>
            <a:ext cx="3746500" cy="3035300"/>
          </a:xfrm>
          <a:prstGeom prst="rect">
            <a:avLst/>
          </a:prstGeom>
        </p:spPr>
      </p:pic>
      <p:pic>
        <p:nvPicPr>
          <p:cNvPr id="9" name="Picture 8">
            <a:extLst>
              <a:ext uri="{FF2B5EF4-FFF2-40B4-BE49-F238E27FC236}">
                <a16:creationId xmlns:a16="http://schemas.microsoft.com/office/drawing/2014/main" id="{3FD4DDD1-3AAB-C099-3BE2-2F242319CE77}"/>
              </a:ext>
            </a:extLst>
          </p:cNvPr>
          <p:cNvPicPr>
            <a:picLocks noChangeAspect="1"/>
          </p:cNvPicPr>
          <p:nvPr/>
        </p:nvPicPr>
        <p:blipFill>
          <a:blip r:embed="rId5"/>
          <a:stretch>
            <a:fillRect/>
          </a:stretch>
        </p:blipFill>
        <p:spPr>
          <a:xfrm>
            <a:off x="6299200" y="1321568"/>
            <a:ext cx="7772400" cy="2551163"/>
          </a:xfrm>
          <a:prstGeom prst="rect">
            <a:avLst/>
          </a:prstGeom>
        </p:spPr>
      </p:pic>
      <p:pic>
        <p:nvPicPr>
          <p:cNvPr id="11" name="Picture 10">
            <a:extLst>
              <a:ext uri="{FF2B5EF4-FFF2-40B4-BE49-F238E27FC236}">
                <a16:creationId xmlns:a16="http://schemas.microsoft.com/office/drawing/2014/main" id="{E879D3CE-B663-C2A4-252A-C6B9FA128319}"/>
              </a:ext>
            </a:extLst>
          </p:cNvPr>
          <p:cNvPicPr>
            <a:picLocks noChangeAspect="1"/>
          </p:cNvPicPr>
          <p:nvPr/>
        </p:nvPicPr>
        <p:blipFill>
          <a:blip r:embed="rId6"/>
          <a:stretch>
            <a:fillRect/>
          </a:stretch>
        </p:blipFill>
        <p:spPr>
          <a:xfrm>
            <a:off x="619128" y="2196118"/>
            <a:ext cx="818139" cy="4192964"/>
          </a:xfrm>
          <a:prstGeom prst="rect">
            <a:avLst/>
          </a:prstGeom>
        </p:spPr>
      </p:pic>
    </p:spTree>
    <p:extLst>
      <p:ext uri="{BB962C8B-B14F-4D97-AF65-F5344CB8AC3E}">
        <p14:creationId xmlns:p14="http://schemas.microsoft.com/office/powerpoint/2010/main" val="3725484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93C3-64F9-BB0B-C28D-DC09003BA7E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77904C7-659E-482E-5BFD-BB01C7C35CCD}"/>
              </a:ext>
            </a:extLst>
          </p:cNvPr>
          <p:cNvSpPr>
            <a:spLocks noGrp="1"/>
          </p:cNvSpPr>
          <p:nvPr>
            <p:ph type="title"/>
          </p:nvPr>
        </p:nvSpPr>
        <p:spPr/>
        <p:txBody>
          <a:bodyPr/>
          <a:lstStyle/>
          <a:p>
            <a:r>
              <a:rPr lang="en-US"/>
              <a:t>Geometric Multigrid Using Generic Subdivision</a:t>
            </a:r>
          </a:p>
        </p:txBody>
      </p:sp>
      <p:sp>
        <p:nvSpPr>
          <p:cNvPr id="4" name="Slide Number Placeholder 3">
            <a:extLst>
              <a:ext uri="{FF2B5EF4-FFF2-40B4-BE49-F238E27FC236}">
                <a16:creationId xmlns:a16="http://schemas.microsoft.com/office/drawing/2014/main" id="{38179B43-11C1-8C02-BA9E-01C5A6CF60BD}"/>
              </a:ext>
            </a:extLst>
          </p:cNvPr>
          <p:cNvSpPr>
            <a:spLocks noGrp="1"/>
          </p:cNvSpPr>
          <p:nvPr>
            <p:ph type="sldNum" idx="12"/>
          </p:nvPr>
        </p:nvSpPr>
        <p:spPr/>
        <p:txBody>
          <a:bodyPr/>
          <a:lstStyle/>
          <a:p>
            <a:fld id="{00000000-1234-1234-1234-123412341234}" type="slidenum">
              <a:rPr lang="en-US" smtClean="0"/>
              <a:pPr/>
              <a:t>5</a:t>
            </a:fld>
            <a:endParaRPr lang="en-US"/>
          </a:p>
        </p:txBody>
      </p:sp>
      <p:grpSp>
        <p:nvGrpSpPr>
          <p:cNvPr id="28" name="Group 27">
            <a:extLst>
              <a:ext uri="{FF2B5EF4-FFF2-40B4-BE49-F238E27FC236}">
                <a16:creationId xmlns:a16="http://schemas.microsoft.com/office/drawing/2014/main" id="{BC6A00D0-A697-A4DB-BC30-44DAAB7F3570}"/>
              </a:ext>
            </a:extLst>
          </p:cNvPr>
          <p:cNvGrpSpPr/>
          <p:nvPr/>
        </p:nvGrpSpPr>
        <p:grpSpPr>
          <a:xfrm>
            <a:off x="31831" y="1189984"/>
            <a:ext cx="14249286" cy="2949887"/>
            <a:chOff x="0" y="737004"/>
            <a:chExt cx="14249286" cy="2949887"/>
          </a:xfrm>
        </p:grpSpPr>
        <p:pic>
          <p:nvPicPr>
            <p:cNvPr id="16" name="Picture 15">
              <a:extLst>
                <a:ext uri="{FF2B5EF4-FFF2-40B4-BE49-F238E27FC236}">
                  <a16:creationId xmlns:a16="http://schemas.microsoft.com/office/drawing/2014/main" id="{EA86C4CF-A930-902A-A95E-7E5586DD3451}"/>
                </a:ext>
              </a:extLst>
            </p:cNvPr>
            <p:cNvPicPr>
              <a:picLocks noChangeAspect="1"/>
            </p:cNvPicPr>
            <p:nvPr/>
          </p:nvPicPr>
          <p:blipFill>
            <a:blip r:embed="rId3"/>
            <a:stretch>
              <a:fillRect/>
            </a:stretch>
          </p:blipFill>
          <p:spPr>
            <a:xfrm>
              <a:off x="10345863" y="754986"/>
              <a:ext cx="3903423" cy="2931905"/>
            </a:xfrm>
            <a:prstGeom prst="rect">
              <a:avLst/>
            </a:prstGeom>
          </p:spPr>
        </p:pic>
        <p:pic>
          <p:nvPicPr>
            <p:cNvPr id="18" name="Picture 17">
              <a:extLst>
                <a:ext uri="{FF2B5EF4-FFF2-40B4-BE49-F238E27FC236}">
                  <a16:creationId xmlns:a16="http://schemas.microsoft.com/office/drawing/2014/main" id="{AA5BE30B-E041-2C75-43DA-95912323F4F0}"/>
                </a:ext>
              </a:extLst>
            </p:cNvPr>
            <p:cNvPicPr>
              <a:picLocks noChangeAspect="1"/>
            </p:cNvPicPr>
            <p:nvPr/>
          </p:nvPicPr>
          <p:blipFill>
            <a:blip r:embed="rId4"/>
            <a:stretch>
              <a:fillRect/>
            </a:stretch>
          </p:blipFill>
          <p:spPr>
            <a:xfrm>
              <a:off x="6801887" y="754986"/>
              <a:ext cx="3903423" cy="2931905"/>
            </a:xfrm>
            <a:prstGeom prst="rect">
              <a:avLst/>
            </a:prstGeom>
          </p:spPr>
        </p:pic>
        <p:pic>
          <p:nvPicPr>
            <p:cNvPr id="20" name="Picture 19">
              <a:extLst>
                <a:ext uri="{FF2B5EF4-FFF2-40B4-BE49-F238E27FC236}">
                  <a16:creationId xmlns:a16="http://schemas.microsoft.com/office/drawing/2014/main" id="{77DF7EAE-2CA1-7C88-E47F-5BFC58992925}"/>
                </a:ext>
              </a:extLst>
            </p:cNvPr>
            <p:cNvPicPr>
              <a:picLocks noChangeAspect="1"/>
            </p:cNvPicPr>
            <p:nvPr/>
          </p:nvPicPr>
          <p:blipFill>
            <a:blip r:embed="rId5"/>
            <a:stretch>
              <a:fillRect/>
            </a:stretch>
          </p:blipFill>
          <p:spPr>
            <a:xfrm>
              <a:off x="3405518" y="737004"/>
              <a:ext cx="3903423" cy="2931905"/>
            </a:xfrm>
            <a:prstGeom prst="rect">
              <a:avLst/>
            </a:prstGeom>
          </p:spPr>
        </p:pic>
        <p:pic>
          <p:nvPicPr>
            <p:cNvPr id="22" name="Picture 21">
              <a:extLst>
                <a:ext uri="{FF2B5EF4-FFF2-40B4-BE49-F238E27FC236}">
                  <a16:creationId xmlns:a16="http://schemas.microsoft.com/office/drawing/2014/main" id="{34F367FA-F291-FB6E-809A-DCB2E397AFE0}"/>
                </a:ext>
              </a:extLst>
            </p:cNvPr>
            <p:cNvPicPr>
              <a:picLocks noChangeAspect="1"/>
            </p:cNvPicPr>
            <p:nvPr/>
          </p:nvPicPr>
          <p:blipFill>
            <a:blip r:embed="rId6"/>
            <a:stretch>
              <a:fillRect/>
            </a:stretch>
          </p:blipFill>
          <p:spPr>
            <a:xfrm>
              <a:off x="0" y="737004"/>
              <a:ext cx="3903423" cy="2931905"/>
            </a:xfrm>
            <a:prstGeom prst="rect">
              <a:avLst/>
            </a:prstGeom>
          </p:spPr>
        </p:pic>
      </p:grpSp>
      <p:grpSp>
        <p:nvGrpSpPr>
          <p:cNvPr id="27" name="Group 26">
            <a:extLst>
              <a:ext uri="{FF2B5EF4-FFF2-40B4-BE49-F238E27FC236}">
                <a16:creationId xmlns:a16="http://schemas.microsoft.com/office/drawing/2014/main" id="{1F62FEBF-EAA7-A5EB-26A7-CFD824888D41}"/>
              </a:ext>
            </a:extLst>
          </p:cNvPr>
          <p:cNvGrpSpPr/>
          <p:nvPr/>
        </p:nvGrpSpPr>
        <p:grpSpPr>
          <a:xfrm>
            <a:off x="0" y="4756622"/>
            <a:ext cx="14249286" cy="2949886"/>
            <a:chOff x="0" y="3650927"/>
            <a:chExt cx="14249286" cy="2949886"/>
          </a:xfrm>
        </p:grpSpPr>
        <p:pic>
          <p:nvPicPr>
            <p:cNvPr id="23" name="Picture 22">
              <a:extLst>
                <a:ext uri="{FF2B5EF4-FFF2-40B4-BE49-F238E27FC236}">
                  <a16:creationId xmlns:a16="http://schemas.microsoft.com/office/drawing/2014/main" id="{46678E00-D306-6FEA-5E42-85620A99503D}"/>
                </a:ext>
              </a:extLst>
            </p:cNvPr>
            <p:cNvPicPr>
              <a:picLocks noChangeAspect="1"/>
            </p:cNvPicPr>
            <p:nvPr/>
          </p:nvPicPr>
          <p:blipFill>
            <a:blip r:embed="rId7"/>
            <a:srcRect/>
            <a:stretch/>
          </p:blipFill>
          <p:spPr>
            <a:xfrm>
              <a:off x="10345863" y="3668909"/>
              <a:ext cx="3903423" cy="2931904"/>
            </a:xfrm>
            <a:prstGeom prst="rect">
              <a:avLst/>
            </a:prstGeom>
          </p:spPr>
        </p:pic>
        <p:pic>
          <p:nvPicPr>
            <p:cNvPr id="24" name="Picture 23">
              <a:extLst>
                <a:ext uri="{FF2B5EF4-FFF2-40B4-BE49-F238E27FC236}">
                  <a16:creationId xmlns:a16="http://schemas.microsoft.com/office/drawing/2014/main" id="{7ED19F6F-6E95-68B7-E1D7-27BC490F75C8}"/>
                </a:ext>
              </a:extLst>
            </p:cNvPr>
            <p:cNvPicPr>
              <a:picLocks noChangeAspect="1"/>
            </p:cNvPicPr>
            <p:nvPr/>
          </p:nvPicPr>
          <p:blipFill>
            <a:blip r:embed="rId8"/>
            <a:srcRect/>
            <a:stretch/>
          </p:blipFill>
          <p:spPr>
            <a:xfrm>
              <a:off x="6801887" y="3668909"/>
              <a:ext cx="3903423" cy="2931904"/>
            </a:xfrm>
            <a:prstGeom prst="rect">
              <a:avLst/>
            </a:prstGeom>
          </p:spPr>
        </p:pic>
        <p:pic>
          <p:nvPicPr>
            <p:cNvPr id="25" name="Picture 24">
              <a:extLst>
                <a:ext uri="{FF2B5EF4-FFF2-40B4-BE49-F238E27FC236}">
                  <a16:creationId xmlns:a16="http://schemas.microsoft.com/office/drawing/2014/main" id="{303C2901-EAFE-8A7E-B4D7-3221F47ED6C0}"/>
                </a:ext>
              </a:extLst>
            </p:cNvPr>
            <p:cNvPicPr>
              <a:picLocks noChangeAspect="1"/>
            </p:cNvPicPr>
            <p:nvPr/>
          </p:nvPicPr>
          <p:blipFill>
            <a:blip r:embed="rId9"/>
            <a:srcRect/>
            <a:stretch/>
          </p:blipFill>
          <p:spPr>
            <a:xfrm>
              <a:off x="3405518" y="3650927"/>
              <a:ext cx="3903423" cy="2931904"/>
            </a:xfrm>
            <a:prstGeom prst="rect">
              <a:avLst/>
            </a:prstGeom>
          </p:spPr>
        </p:pic>
        <p:pic>
          <p:nvPicPr>
            <p:cNvPr id="26" name="Picture 25">
              <a:extLst>
                <a:ext uri="{FF2B5EF4-FFF2-40B4-BE49-F238E27FC236}">
                  <a16:creationId xmlns:a16="http://schemas.microsoft.com/office/drawing/2014/main" id="{FACC5FCE-9C9F-FCB0-2D00-D3640969597A}"/>
                </a:ext>
              </a:extLst>
            </p:cNvPr>
            <p:cNvPicPr>
              <a:picLocks noChangeAspect="1"/>
            </p:cNvPicPr>
            <p:nvPr/>
          </p:nvPicPr>
          <p:blipFill>
            <a:blip r:embed="rId10"/>
            <a:srcRect/>
            <a:stretch/>
          </p:blipFill>
          <p:spPr>
            <a:xfrm>
              <a:off x="0" y="3650927"/>
              <a:ext cx="3903423" cy="2931904"/>
            </a:xfrm>
            <a:prstGeom prst="rect">
              <a:avLst/>
            </a:prstGeom>
          </p:spPr>
        </p:pic>
      </p:grpSp>
    </p:spTree>
    <p:extLst>
      <p:ext uri="{BB962C8B-B14F-4D97-AF65-F5344CB8AC3E}">
        <p14:creationId xmlns:p14="http://schemas.microsoft.com/office/powerpoint/2010/main" val="1587479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FC540C-2B1A-2D34-872E-06AC8E99D388}"/>
              </a:ext>
            </a:extLst>
          </p:cNvPr>
          <p:cNvSpPr>
            <a:spLocks noGrp="1"/>
          </p:cNvSpPr>
          <p:nvPr>
            <p:ph type="title"/>
          </p:nvPr>
        </p:nvSpPr>
        <p:spPr/>
        <p:txBody>
          <a:bodyPr/>
          <a:lstStyle/>
          <a:p>
            <a:r>
              <a:rPr lang="en-US" dirty="0"/>
              <a:t>Functorial interpolation example</a:t>
            </a:r>
          </a:p>
        </p:txBody>
      </p:sp>
      <p:sp>
        <p:nvSpPr>
          <p:cNvPr id="7" name="Title 4">
            <a:extLst>
              <a:ext uri="{FF2B5EF4-FFF2-40B4-BE49-F238E27FC236}">
                <a16:creationId xmlns:a16="http://schemas.microsoft.com/office/drawing/2014/main" id="{0409780D-C585-D1CD-872B-2A24EB3EC4F7}"/>
              </a:ext>
            </a:extLst>
          </p:cNvPr>
          <p:cNvSpPr txBox="1">
            <a:spLocks/>
          </p:cNvSpPr>
          <p:nvPr/>
        </p:nvSpPr>
        <p:spPr>
          <a:xfrm>
            <a:off x="454028" y="1195912"/>
            <a:ext cx="9568175" cy="762000"/>
          </a:xfrm>
          <a:prstGeom prst="rect">
            <a:avLst/>
          </a:prstGeom>
          <a:noFill/>
          <a:ln>
            <a:noFill/>
          </a:ln>
        </p:spPr>
        <p:txBody>
          <a:bodyPr spcFirstLastPara="1" wrap="square" lIns="76188" tIns="0" rIns="76188"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4400" b="0" i="0" u="none" strike="noStrike" cap="none" spc="0" baseline="0">
                <a:ln w="0"/>
                <a:solidFill>
                  <a:schemeClr val="tx1"/>
                </a:solidFill>
                <a:effectLst>
                  <a:outerShdw blurRad="38100" dist="19050" dir="2700000" algn="tl" rotWithShape="0">
                    <a:schemeClr val="dk1">
                      <a:alpha val="40000"/>
                    </a:schemeClr>
                  </a:outerShdw>
                </a:effectLst>
                <a:latin typeface="XITS" panose="02000503000000000000" pitchFamily="2" charset="0"/>
                <a:ea typeface="XITS" panose="02000503000000000000" pitchFamily="2" charset="0"/>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67" dirty="0"/>
              <a:t>Geometric Morphism</a:t>
            </a:r>
          </a:p>
        </p:txBody>
      </p:sp>
      <p:grpSp>
        <p:nvGrpSpPr>
          <p:cNvPr id="8" name="Group 7">
            <a:extLst>
              <a:ext uri="{FF2B5EF4-FFF2-40B4-BE49-F238E27FC236}">
                <a16:creationId xmlns:a16="http://schemas.microsoft.com/office/drawing/2014/main" id="{B60FA3CB-EEE3-5251-F2CE-38FCD335620D}"/>
              </a:ext>
            </a:extLst>
          </p:cNvPr>
          <p:cNvGrpSpPr/>
          <p:nvPr/>
        </p:nvGrpSpPr>
        <p:grpSpPr>
          <a:xfrm>
            <a:off x="454027" y="1442529"/>
            <a:ext cx="10388527" cy="2916094"/>
            <a:chOff x="1393064" y="714820"/>
            <a:chExt cx="11746368" cy="3182349"/>
          </a:xfrm>
        </p:grpSpPr>
        <p:pic>
          <p:nvPicPr>
            <p:cNvPr id="9" name="Picture 8" descr="A diagram of a triangle with Great Pyramid of Giza in the background&#10;&#10;AI-generated content may be incorrect.">
              <a:extLst>
                <a:ext uri="{FF2B5EF4-FFF2-40B4-BE49-F238E27FC236}">
                  <a16:creationId xmlns:a16="http://schemas.microsoft.com/office/drawing/2014/main" id="{55C2AC9A-8898-2F3A-15F2-257FB2957A9D}"/>
                </a:ext>
              </a:extLst>
            </p:cNvPr>
            <p:cNvPicPr>
              <a:picLocks noChangeAspect="1"/>
            </p:cNvPicPr>
            <p:nvPr/>
          </p:nvPicPr>
          <p:blipFill>
            <a:blip r:embed="rId2"/>
            <a:stretch>
              <a:fillRect/>
            </a:stretch>
          </p:blipFill>
          <p:spPr>
            <a:xfrm>
              <a:off x="1393064" y="1077769"/>
              <a:ext cx="3238500" cy="2819400"/>
            </a:xfrm>
            <a:prstGeom prst="rect">
              <a:avLst/>
            </a:prstGeom>
          </p:spPr>
        </p:pic>
        <p:pic>
          <p:nvPicPr>
            <p:cNvPr id="10" name="Picture 9" descr="A graph of a triangle&#10;&#10;AI-generated content may be incorrect.">
              <a:extLst>
                <a:ext uri="{FF2B5EF4-FFF2-40B4-BE49-F238E27FC236}">
                  <a16:creationId xmlns:a16="http://schemas.microsoft.com/office/drawing/2014/main" id="{C35A0DC0-3ABE-7815-2414-319BD889834C}"/>
                </a:ext>
              </a:extLst>
            </p:cNvPr>
            <p:cNvPicPr>
              <a:picLocks noChangeAspect="1"/>
            </p:cNvPicPr>
            <p:nvPr/>
          </p:nvPicPr>
          <p:blipFill>
            <a:blip r:embed="rId3"/>
            <a:stretch>
              <a:fillRect/>
            </a:stretch>
          </p:blipFill>
          <p:spPr>
            <a:xfrm>
              <a:off x="9723132" y="714820"/>
              <a:ext cx="3416300" cy="2921000"/>
            </a:xfrm>
            <a:prstGeom prst="rect">
              <a:avLst/>
            </a:prstGeom>
          </p:spPr>
        </p:pic>
        <p:sp>
          <p:nvSpPr>
            <p:cNvPr id="11" name="Oval 10">
              <a:extLst>
                <a:ext uri="{FF2B5EF4-FFF2-40B4-BE49-F238E27FC236}">
                  <a16:creationId xmlns:a16="http://schemas.microsoft.com/office/drawing/2014/main" id="{9AFF9150-AEAA-24EA-8A7F-0094AB63C2BC}"/>
                </a:ext>
              </a:extLst>
            </p:cNvPr>
            <p:cNvSpPr/>
            <p:nvPr/>
          </p:nvSpPr>
          <p:spPr>
            <a:xfrm>
              <a:off x="2277374" y="2363638"/>
              <a:ext cx="232913" cy="232913"/>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2" name="Oval 11">
              <a:extLst>
                <a:ext uri="{FF2B5EF4-FFF2-40B4-BE49-F238E27FC236}">
                  <a16:creationId xmlns:a16="http://schemas.microsoft.com/office/drawing/2014/main" id="{8B57C322-FBDB-D3DE-CAB3-C7EEEA05A4E5}"/>
                </a:ext>
              </a:extLst>
            </p:cNvPr>
            <p:cNvSpPr/>
            <p:nvPr/>
          </p:nvSpPr>
          <p:spPr>
            <a:xfrm>
              <a:off x="3577087" y="2363637"/>
              <a:ext cx="232913" cy="232913"/>
            </a:xfrm>
            <a:prstGeom prst="ellipse">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3" name="Oval 12">
              <a:extLst>
                <a:ext uri="{FF2B5EF4-FFF2-40B4-BE49-F238E27FC236}">
                  <a16:creationId xmlns:a16="http://schemas.microsoft.com/office/drawing/2014/main" id="{6C8ACA8A-7E01-2C6F-AC99-C3C5465AEDB1}"/>
                </a:ext>
              </a:extLst>
            </p:cNvPr>
            <p:cNvSpPr/>
            <p:nvPr/>
          </p:nvSpPr>
          <p:spPr>
            <a:xfrm>
              <a:off x="2930361" y="3387305"/>
              <a:ext cx="232913" cy="232913"/>
            </a:xfrm>
            <a:prstGeom prst="ellipse">
              <a:avLst/>
            </a:prstGeom>
            <a:solidFill>
              <a:schemeClr val="accent4"/>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4" name="Oval 13">
              <a:extLst>
                <a:ext uri="{FF2B5EF4-FFF2-40B4-BE49-F238E27FC236}">
                  <a16:creationId xmlns:a16="http://schemas.microsoft.com/office/drawing/2014/main" id="{6BC52A85-5410-99F9-2C6A-FC6689E052A8}"/>
                </a:ext>
              </a:extLst>
            </p:cNvPr>
            <p:cNvSpPr/>
            <p:nvPr/>
          </p:nvSpPr>
          <p:spPr>
            <a:xfrm>
              <a:off x="10795000" y="1992752"/>
              <a:ext cx="232913" cy="232913"/>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5" name="Oval 14">
              <a:extLst>
                <a:ext uri="{FF2B5EF4-FFF2-40B4-BE49-F238E27FC236}">
                  <a16:creationId xmlns:a16="http://schemas.microsoft.com/office/drawing/2014/main" id="{881F522E-3946-E269-F17D-0439A3939816}"/>
                </a:ext>
              </a:extLst>
            </p:cNvPr>
            <p:cNvSpPr/>
            <p:nvPr/>
          </p:nvSpPr>
          <p:spPr>
            <a:xfrm>
              <a:off x="12094713" y="1992751"/>
              <a:ext cx="232913" cy="232913"/>
            </a:xfrm>
            <a:prstGeom prst="ellipse">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6" name="Oval 15">
              <a:extLst>
                <a:ext uri="{FF2B5EF4-FFF2-40B4-BE49-F238E27FC236}">
                  <a16:creationId xmlns:a16="http://schemas.microsoft.com/office/drawing/2014/main" id="{C72A62E4-8409-016A-9936-55170358E1DE}"/>
                </a:ext>
              </a:extLst>
            </p:cNvPr>
            <p:cNvSpPr/>
            <p:nvPr/>
          </p:nvSpPr>
          <p:spPr>
            <a:xfrm>
              <a:off x="11447987" y="3016419"/>
              <a:ext cx="232913" cy="232913"/>
            </a:xfrm>
            <a:prstGeom prst="ellipse">
              <a:avLst/>
            </a:prstGeom>
            <a:solidFill>
              <a:schemeClr val="accent4"/>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cxnSp>
          <p:nvCxnSpPr>
            <p:cNvPr id="17" name="Straight Arrow Connector 16">
              <a:extLst>
                <a:ext uri="{FF2B5EF4-FFF2-40B4-BE49-F238E27FC236}">
                  <a16:creationId xmlns:a16="http://schemas.microsoft.com/office/drawing/2014/main" id="{B2C4C112-CFF1-E658-5F7E-9D02B6FCA5BB}"/>
                </a:ext>
              </a:extLst>
            </p:cNvPr>
            <p:cNvCxnSpPr>
              <a:cxnSpLocks/>
              <a:stCxn id="11" idx="0"/>
              <a:endCxn id="14" idx="1"/>
            </p:cNvCxnSpPr>
            <p:nvPr/>
          </p:nvCxnSpPr>
          <p:spPr>
            <a:xfrm flipV="1">
              <a:off x="2393831" y="2026861"/>
              <a:ext cx="8435278" cy="33677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8" name="Straight Arrow Connector 17">
              <a:extLst>
                <a:ext uri="{FF2B5EF4-FFF2-40B4-BE49-F238E27FC236}">
                  <a16:creationId xmlns:a16="http://schemas.microsoft.com/office/drawing/2014/main" id="{DB792014-40E7-42CD-4AD4-D50CFCF581A8}"/>
                </a:ext>
              </a:extLst>
            </p:cNvPr>
            <p:cNvCxnSpPr>
              <a:cxnSpLocks/>
              <a:endCxn id="15" idx="3"/>
            </p:cNvCxnSpPr>
            <p:nvPr/>
          </p:nvCxnSpPr>
          <p:spPr>
            <a:xfrm flipV="1">
              <a:off x="3693543" y="2191555"/>
              <a:ext cx="8435279" cy="29689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1FA28707-B483-E4A9-38D7-BE0D1CFFB0C9}"/>
                </a:ext>
              </a:extLst>
            </p:cNvPr>
            <p:cNvCxnSpPr>
              <a:cxnSpLocks/>
              <a:endCxn id="16" idx="2"/>
            </p:cNvCxnSpPr>
            <p:nvPr/>
          </p:nvCxnSpPr>
          <p:spPr>
            <a:xfrm flipV="1">
              <a:off x="3097561" y="3132876"/>
              <a:ext cx="8350426" cy="3138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grpSp>
        <p:nvGrpSpPr>
          <p:cNvPr id="25" name="Group 24">
            <a:extLst>
              <a:ext uri="{FF2B5EF4-FFF2-40B4-BE49-F238E27FC236}">
                <a16:creationId xmlns:a16="http://schemas.microsoft.com/office/drawing/2014/main" id="{1BAD60FC-BB0D-726A-66BE-2023EB7E7DB9}"/>
              </a:ext>
            </a:extLst>
          </p:cNvPr>
          <p:cNvGrpSpPr/>
          <p:nvPr/>
        </p:nvGrpSpPr>
        <p:grpSpPr>
          <a:xfrm>
            <a:off x="454028" y="4346520"/>
            <a:ext cx="9856516" cy="3030279"/>
            <a:chOff x="454028" y="4346520"/>
            <a:chExt cx="9856516" cy="3030279"/>
          </a:xfrm>
        </p:grpSpPr>
        <p:sp>
          <p:nvSpPr>
            <p:cNvPr id="20" name="Title 4">
              <a:extLst>
                <a:ext uri="{FF2B5EF4-FFF2-40B4-BE49-F238E27FC236}">
                  <a16:creationId xmlns:a16="http://schemas.microsoft.com/office/drawing/2014/main" id="{C437E079-8F18-A56F-1970-6A2CA676DD5B}"/>
                </a:ext>
              </a:extLst>
            </p:cNvPr>
            <p:cNvSpPr txBox="1">
              <a:spLocks/>
            </p:cNvSpPr>
            <p:nvPr/>
          </p:nvSpPr>
          <p:spPr>
            <a:xfrm>
              <a:off x="454028" y="4346520"/>
              <a:ext cx="9568175" cy="762000"/>
            </a:xfrm>
            <a:prstGeom prst="rect">
              <a:avLst/>
            </a:prstGeom>
            <a:noFill/>
            <a:ln>
              <a:noFill/>
            </a:ln>
          </p:spPr>
          <p:txBody>
            <a:bodyPr spcFirstLastPara="1" wrap="square" lIns="76188" tIns="0" rIns="76188"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4400" b="0" i="0" u="none" strike="noStrike" cap="none" spc="0" baseline="0">
                  <a:ln w="0"/>
                  <a:solidFill>
                    <a:schemeClr val="tx1"/>
                  </a:solidFill>
                  <a:effectLst>
                    <a:outerShdw blurRad="38100" dist="19050" dir="2700000" algn="tl" rotWithShape="0">
                      <a:schemeClr val="dk1">
                        <a:alpha val="40000"/>
                      </a:schemeClr>
                    </a:outerShdw>
                  </a:effectLst>
                  <a:latin typeface="XITS" panose="02000503000000000000" pitchFamily="2" charset="0"/>
                  <a:ea typeface="XITS" panose="02000503000000000000" pitchFamily="2" charset="0"/>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67" dirty="0"/>
                <a:t>Matrix Encoding of Barycentric Coordinates</a:t>
              </a:r>
            </a:p>
          </p:txBody>
        </p:sp>
        <p:pic>
          <p:nvPicPr>
            <p:cNvPr id="21" name="Picture 20" descr="A diagram of a triangle with Great Pyramid of Giza in the background&#10;&#10;AI-generated content may be incorrect.">
              <a:extLst>
                <a:ext uri="{FF2B5EF4-FFF2-40B4-BE49-F238E27FC236}">
                  <a16:creationId xmlns:a16="http://schemas.microsoft.com/office/drawing/2014/main" id="{D2DB4E90-CA03-796E-432E-93CB23548CAD}"/>
                </a:ext>
              </a:extLst>
            </p:cNvPr>
            <p:cNvPicPr>
              <a:picLocks noChangeAspect="1"/>
            </p:cNvPicPr>
            <p:nvPr/>
          </p:nvPicPr>
          <p:blipFill>
            <a:blip r:embed="rId2"/>
            <a:stretch>
              <a:fillRect/>
            </a:stretch>
          </p:blipFill>
          <p:spPr>
            <a:xfrm>
              <a:off x="628877" y="5027299"/>
              <a:ext cx="2698750" cy="2349500"/>
            </a:xfrm>
            <a:prstGeom prst="rect">
              <a:avLst/>
            </a:prstGeom>
          </p:spPr>
        </p:pic>
        <p:pic>
          <p:nvPicPr>
            <p:cNvPr id="22" name="Picture 21" descr="A graph of a triangle&#10;&#10;AI-generated content may be incorrect.">
              <a:extLst>
                <a:ext uri="{FF2B5EF4-FFF2-40B4-BE49-F238E27FC236}">
                  <a16:creationId xmlns:a16="http://schemas.microsoft.com/office/drawing/2014/main" id="{F98F6BFB-6E90-3D49-CB5E-098D16FD85B9}"/>
                </a:ext>
              </a:extLst>
            </p:cNvPr>
            <p:cNvPicPr>
              <a:picLocks noChangeAspect="1"/>
            </p:cNvPicPr>
            <p:nvPr/>
          </p:nvPicPr>
          <p:blipFill>
            <a:blip r:embed="rId3"/>
            <a:stretch>
              <a:fillRect/>
            </a:stretch>
          </p:blipFill>
          <p:spPr>
            <a:xfrm>
              <a:off x="7463627" y="4942632"/>
              <a:ext cx="2846917" cy="2434167"/>
            </a:xfrm>
            <a:prstGeom prst="rect">
              <a:avLst/>
            </a:prstGeom>
          </p:spPr>
        </p:pic>
        <p:cxnSp>
          <p:nvCxnSpPr>
            <p:cNvPr id="23" name="Straight Arrow Connector 22">
              <a:extLst>
                <a:ext uri="{FF2B5EF4-FFF2-40B4-BE49-F238E27FC236}">
                  <a16:creationId xmlns:a16="http://schemas.microsoft.com/office/drawing/2014/main" id="{F92F851F-F179-FCBC-5E30-2D1119D037B4}"/>
                </a:ext>
              </a:extLst>
            </p:cNvPr>
            <p:cNvCxnSpPr/>
            <p:nvPr/>
          </p:nvCxnSpPr>
          <p:spPr>
            <a:xfrm>
              <a:off x="3722540" y="6752842"/>
              <a:ext cx="334617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4" name="Picture 23">
              <a:extLst>
                <a:ext uri="{FF2B5EF4-FFF2-40B4-BE49-F238E27FC236}">
                  <a16:creationId xmlns:a16="http://schemas.microsoft.com/office/drawing/2014/main" id="{B13CA375-6C05-F5F8-4B5F-25062C6C1976}"/>
                </a:ext>
              </a:extLst>
            </p:cNvPr>
            <p:cNvPicPr>
              <a:picLocks noChangeAspect="1"/>
            </p:cNvPicPr>
            <p:nvPr/>
          </p:nvPicPr>
          <p:blipFill>
            <a:blip r:embed="rId4"/>
            <a:stretch>
              <a:fillRect/>
            </a:stretch>
          </p:blipFill>
          <p:spPr>
            <a:xfrm>
              <a:off x="3750345" y="5230466"/>
              <a:ext cx="3323692" cy="1137053"/>
            </a:xfrm>
            <a:prstGeom prst="rect">
              <a:avLst/>
            </a:prstGeom>
          </p:spPr>
        </p:pic>
      </p:grpSp>
    </p:spTree>
    <p:extLst>
      <p:ext uri="{BB962C8B-B14F-4D97-AF65-F5344CB8AC3E}">
        <p14:creationId xmlns:p14="http://schemas.microsoft.com/office/powerpoint/2010/main" val="301598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of a triangle&#10;&#10;AI-generated content may be incorrect.">
            <a:extLst>
              <a:ext uri="{FF2B5EF4-FFF2-40B4-BE49-F238E27FC236}">
                <a16:creationId xmlns:a16="http://schemas.microsoft.com/office/drawing/2014/main" id="{C9970A48-16D9-5CFF-9C1C-21B26DF24971}"/>
              </a:ext>
            </a:extLst>
          </p:cNvPr>
          <p:cNvPicPr>
            <a:picLocks noChangeAspect="1"/>
          </p:cNvPicPr>
          <p:nvPr/>
        </p:nvPicPr>
        <p:blipFill>
          <a:blip r:embed="rId3"/>
          <a:stretch>
            <a:fillRect/>
          </a:stretch>
        </p:blipFill>
        <p:spPr>
          <a:xfrm>
            <a:off x="8887898" y="4844170"/>
            <a:ext cx="3047940" cy="2606045"/>
          </a:xfrm>
          <a:prstGeom prst="rect">
            <a:avLst/>
          </a:prstGeom>
        </p:spPr>
      </p:pic>
      <p:pic>
        <p:nvPicPr>
          <p:cNvPr id="13" name="Picture 12" descr="A diagram of a triangle with Great Pyramid of Giza in the background&#10;&#10;AI-generated content may be incorrect.">
            <a:extLst>
              <a:ext uri="{FF2B5EF4-FFF2-40B4-BE49-F238E27FC236}">
                <a16:creationId xmlns:a16="http://schemas.microsoft.com/office/drawing/2014/main" id="{C6BCAAC4-B784-ACEB-06A1-4E6717F3F5F4}"/>
              </a:ext>
            </a:extLst>
          </p:cNvPr>
          <p:cNvPicPr>
            <a:picLocks noChangeAspect="1"/>
          </p:cNvPicPr>
          <p:nvPr/>
        </p:nvPicPr>
        <p:blipFill>
          <a:blip r:embed="rId4"/>
          <a:stretch>
            <a:fillRect/>
          </a:stretch>
        </p:blipFill>
        <p:spPr>
          <a:xfrm>
            <a:off x="778991" y="4892192"/>
            <a:ext cx="2889311" cy="2515400"/>
          </a:xfrm>
          <a:prstGeom prst="rect">
            <a:avLst/>
          </a:prstGeom>
        </p:spPr>
      </p:pic>
      <p:sp>
        <p:nvSpPr>
          <p:cNvPr id="5" name="Title 4">
            <a:extLst>
              <a:ext uri="{FF2B5EF4-FFF2-40B4-BE49-F238E27FC236}">
                <a16:creationId xmlns:a16="http://schemas.microsoft.com/office/drawing/2014/main" id="{F61C2B6B-7CB6-6F39-BE83-BFCAFA11E59F}"/>
              </a:ext>
            </a:extLst>
          </p:cNvPr>
          <p:cNvSpPr>
            <a:spLocks noGrp="1"/>
          </p:cNvSpPr>
          <p:nvPr>
            <p:ph type="title"/>
          </p:nvPr>
        </p:nvSpPr>
        <p:spPr/>
        <p:txBody>
          <a:bodyPr/>
          <a:lstStyle/>
          <a:p>
            <a:r>
              <a:rPr lang="en-US" dirty="0"/>
              <a:t>Functorial interpolation example</a:t>
            </a:r>
          </a:p>
        </p:txBody>
      </p:sp>
      <p:sp>
        <p:nvSpPr>
          <p:cNvPr id="4" name="Slide Number Placeholder 3">
            <a:extLst>
              <a:ext uri="{FF2B5EF4-FFF2-40B4-BE49-F238E27FC236}">
                <a16:creationId xmlns:a16="http://schemas.microsoft.com/office/drawing/2014/main" id="{A4B58834-EDE6-FC6A-46B5-B26E84CC7619}"/>
              </a:ext>
            </a:extLst>
          </p:cNvPr>
          <p:cNvSpPr>
            <a:spLocks noGrp="1"/>
          </p:cNvSpPr>
          <p:nvPr>
            <p:ph type="sldNum" idx="12"/>
          </p:nvPr>
        </p:nvSpPr>
        <p:spPr/>
        <p:txBody>
          <a:bodyPr/>
          <a:lstStyle/>
          <a:p>
            <a:fld id="{00000000-1234-1234-1234-123412341234}" type="slidenum">
              <a:rPr lang="en-US" smtClean="0"/>
              <a:pPr/>
              <a:t>7</a:t>
            </a:fld>
            <a:endParaRPr lang="en-US"/>
          </a:p>
        </p:txBody>
      </p:sp>
      <p:pic>
        <p:nvPicPr>
          <p:cNvPr id="8" name="Picture 7" descr="A diagram of a triangle with Great Pyramid of Giza in the background&#10;&#10;AI-generated content may be incorrect.">
            <a:extLst>
              <a:ext uri="{FF2B5EF4-FFF2-40B4-BE49-F238E27FC236}">
                <a16:creationId xmlns:a16="http://schemas.microsoft.com/office/drawing/2014/main" id="{279F75AA-4B80-64BD-3989-6113F593C23B}"/>
              </a:ext>
            </a:extLst>
          </p:cNvPr>
          <p:cNvPicPr>
            <a:picLocks noChangeAspect="1"/>
          </p:cNvPicPr>
          <p:nvPr/>
        </p:nvPicPr>
        <p:blipFill>
          <a:blip r:embed="rId4"/>
          <a:stretch>
            <a:fillRect/>
          </a:stretch>
        </p:blipFill>
        <p:spPr>
          <a:xfrm>
            <a:off x="611671" y="1345275"/>
            <a:ext cx="2889311" cy="2515400"/>
          </a:xfrm>
          <a:prstGeom prst="rect">
            <a:avLst/>
          </a:prstGeom>
        </p:spPr>
      </p:pic>
      <p:pic>
        <p:nvPicPr>
          <p:cNvPr id="10" name="Picture 9" descr="A graph of a triangle&#10;&#10;AI-generated content may be incorrect.">
            <a:extLst>
              <a:ext uri="{FF2B5EF4-FFF2-40B4-BE49-F238E27FC236}">
                <a16:creationId xmlns:a16="http://schemas.microsoft.com/office/drawing/2014/main" id="{C406524C-B9B8-6E2C-3DD6-7A88A560CE99}"/>
              </a:ext>
            </a:extLst>
          </p:cNvPr>
          <p:cNvPicPr>
            <a:picLocks noChangeAspect="1"/>
          </p:cNvPicPr>
          <p:nvPr/>
        </p:nvPicPr>
        <p:blipFill>
          <a:blip r:embed="rId3"/>
          <a:stretch>
            <a:fillRect/>
          </a:stretch>
        </p:blipFill>
        <p:spPr>
          <a:xfrm>
            <a:off x="8813371" y="1243675"/>
            <a:ext cx="3047940" cy="2606045"/>
          </a:xfrm>
          <a:prstGeom prst="rect">
            <a:avLst/>
          </a:prstGeom>
        </p:spPr>
      </p:pic>
      <p:cxnSp>
        <p:nvCxnSpPr>
          <p:cNvPr id="12" name="Straight Arrow Connector 11">
            <a:extLst>
              <a:ext uri="{FF2B5EF4-FFF2-40B4-BE49-F238E27FC236}">
                <a16:creationId xmlns:a16="http://schemas.microsoft.com/office/drawing/2014/main" id="{4AA1603F-9709-316A-9F8A-7D596B660EF1}"/>
              </a:ext>
            </a:extLst>
          </p:cNvPr>
          <p:cNvCxnSpPr>
            <a:cxnSpLocks/>
          </p:cNvCxnSpPr>
          <p:nvPr/>
        </p:nvCxnSpPr>
        <p:spPr>
          <a:xfrm>
            <a:off x="4324067" y="3415927"/>
            <a:ext cx="35917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 Placeholder 5">
            <a:extLst>
              <a:ext uri="{FF2B5EF4-FFF2-40B4-BE49-F238E27FC236}">
                <a16:creationId xmlns:a16="http://schemas.microsoft.com/office/drawing/2014/main" id="{92045D7F-584F-3DA9-B8F1-964FBFAD018E}"/>
              </a:ext>
            </a:extLst>
          </p:cNvPr>
          <p:cNvSpPr>
            <a:spLocks noGrp="1"/>
          </p:cNvSpPr>
          <p:nvPr>
            <p:ph type="body" idx="1"/>
          </p:nvPr>
        </p:nvSpPr>
        <p:spPr>
          <a:xfrm>
            <a:off x="11649166" y="6839770"/>
            <a:ext cx="1117600" cy="738591"/>
          </a:xfrm>
        </p:spPr>
        <p:txBody>
          <a:bodyPr>
            <a:normAutofit fontScale="85000" lnSpcReduction="10000"/>
          </a:bodyPr>
          <a:lstStyle/>
          <a:p>
            <a:pPr marL="0" indent="0">
              <a:buNone/>
            </a:pPr>
            <a:r>
              <a:rPr lang="en-US" dirty="0"/>
              <a:t>[-2,7]</a:t>
            </a:r>
          </a:p>
        </p:txBody>
      </p:sp>
      <p:sp>
        <p:nvSpPr>
          <p:cNvPr id="18" name="Text Placeholder 5">
            <a:extLst>
              <a:ext uri="{FF2B5EF4-FFF2-40B4-BE49-F238E27FC236}">
                <a16:creationId xmlns:a16="http://schemas.microsoft.com/office/drawing/2014/main" id="{750ED9CD-7F49-03F6-E8BB-822E4CD8A9F3}"/>
              </a:ext>
            </a:extLst>
          </p:cNvPr>
          <p:cNvSpPr txBox="1">
            <a:spLocks/>
          </p:cNvSpPr>
          <p:nvPr/>
        </p:nvSpPr>
        <p:spPr>
          <a:xfrm>
            <a:off x="8269641" y="6709851"/>
            <a:ext cx="1117600" cy="738591"/>
          </a:xfrm>
          <a:prstGeom prst="rect">
            <a:avLst/>
          </a:prstGeom>
          <a:noFill/>
          <a:ln>
            <a:noFill/>
          </a:ln>
        </p:spPr>
        <p:txBody>
          <a:bodyPr spcFirstLastPara="1" wrap="square" lIns="91425" tIns="45700" rIns="91425" bIns="45700" anchor="ctr" anchorCtr="0">
            <a:normAutofit fontScale="92500" lnSpcReduction="1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XITS" panose="02000503000000000000" pitchFamily="2" charset="0"/>
                <a:ea typeface="XITS" panose="02000503000000000000" pitchFamily="2" charset="0"/>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Font typeface="Arial"/>
              <a:buNone/>
            </a:pPr>
            <a:r>
              <a:rPr lang="en-US" dirty="0"/>
              <a:t>[3,4]</a:t>
            </a:r>
          </a:p>
        </p:txBody>
      </p:sp>
      <p:sp>
        <p:nvSpPr>
          <p:cNvPr id="19" name="Text Placeholder 5">
            <a:extLst>
              <a:ext uri="{FF2B5EF4-FFF2-40B4-BE49-F238E27FC236}">
                <a16:creationId xmlns:a16="http://schemas.microsoft.com/office/drawing/2014/main" id="{A3F5DFC1-165E-C4FE-BC98-451D3C947D6A}"/>
              </a:ext>
            </a:extLst>
          </p:cNvPr>
          <p:cNvSpPr txBox="1">
            <a:spLocks/>
          </p:cNvSpPr>
          <p:nvPr/>
        </p:nvSpPr>
        <p:spPr>
          <a:xfrm>
            <a:off x="9853068" y="4404819"/>
            <a:ext cx="1117600" cy="738591"/>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XITS" panose="02000503000000000000" pitchFamily="2" charset="0"/>
                <a:ea typeface="XITS" panose="02000503000000000000" pitchFamily="2" charset="0"/>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Font typeface="Arial"/>
              <a:buNone/>
            </a:pPr>
            <a:r>
              <a:rPr lang="en-US" dirty="0"/>
              <a:t>[7,2]</a:t>
            </a:r>
          </a:p>
        </p:txBody>
      </p:sp>
      <p:sp>
        <p:nvSpPr>
          <p:cNvPr id="21" name="Text Placeholder 5">
            <a:extLst>
              <a:ext uri="{FF2B5EF4-FFF2-40B4-BE49-F238E27FC236}">
                <a16:creationId xmlns:a16="http://schemas.microsoft.com/office/drawing/2014/main" id="{896034F3-04D0-9E58-316F-B55AF471B41A}"/>
              </a:ext>
            </a:extLst>
          </p:cNvPr>
          <p:cNvSpPr txBox="1">
            <a:spLocks/>
          </p:cNvSpPr>
          <p:nvPr/>
        </p:nvSpPr>
        <p:spPr>
          <a:xfrm>
            <a:off x="11329819" y="5584449"/>
            <a:ext cx="2037691" cy="642513"/>
          </a:xfrm>
          <a:prstGeom prst="rect">
            <a:avLst/>
          </a:prstGeom>
          <a:noFill/>
          <a:ln>
            <a:noFill/>
          </a:ln>
        </p:spPr>
        <p:txBody>
          <a:bodyPr spcFirstLastPara="1" wrap="square" lIns="91425" tIns="45700" rIns="91425" bIns="45700" anchor="ctr" anchorCtr="0">
            <a:normAutofit fontScale="40000" lnSpcReduction="2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XITS" panose="02000503000000000000" pitchFamily="2" charset="0"/>
                <a:ea typeface="XITS" panose="02000503000000000000" pitchFamily="2" charset="0"/>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Font typeface="Arial"/>
              <a:buNone/>
            </a:pPr>
            <a:r>
              <a:rPr lang="en-US" dirty="0"/>
              <a:t>A discretized vector field</a:t>
            </a:r>
          </a:p>
        </p:txBody>
      </p:sp>
      <p:cxnSp>
        <p:nvCxnSpPr>
          <p:cNvPr id="24" name="Straight Arrow Connector 23">
            <a:extLst>
              <a:ext uri="{FF2B5EF4-FFF2-40B4-BE49-F238E27FC236}">
                <a16:creationId xmlns:a16="http://schemas.microsoft.com/office/drawing/2014/main" id="{58DEFA4B-97ED-7551-5814-4BCBFB1C831F}"/>
              </a:ext>
            </a:extLst>
          </p:cNvPr>
          <p:cNvCxnSpPr>
            <a:cxnSpLocks/>
          </p:cNvCxnSpPr>
          <p:nvPr/>
        </p:nvCxnSpPr>
        <p:spPr>
          <a:xfrm flipH="1">
            <a:off x="4207106" y="6711624"/>
            <a:ext cx="370870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11" name="Group 10">
            <a:extLst>
              <a:ext uri="{FF2B5EF4-FFF2-40B4-BE49-F238E27FC236}">
                <a16:creationId xmlns:a16="http://schemas.microsoft.com/office/drawing/2014/main" id="{5A93FFFD-4260-F37E-8974-C7D7FF012798}"/>
              </a:ext>
            </a:extLst>
          </p:cNvPr>
          <p:cNvGrpSpPr/>
          <p:nvPr/>
        </p:nvGrpSpPr>
        <p:grpSpPr>
          <a:xfrm>
            <a:off x="116453" y="4275129"/>
            <a:ext cx="4340896" cy="3431379"/>
            <a:chOff x="116453" y="4275129"/>
            <a:chExt cx="4340896" cy="3431379"/>
          </a:xfrm>
        </p:grpSpPr>
        <p:sp>
          <p:nvSpPr>
            <p:cNvPr id="30" name="Text Placeholder 5">
              <a:extLst>
                <a:ext uri="{FF2B5EF4-FFF2-40B4-BE49-F238E27FC236}">
                  <a16:creationId xmlns:a16="http://schemas.microsoft.com/office/drawing/2014/main" id="{0B4E95CC-D7ED-944A-E43E-EA1A2835440F}"/>
                </a:ext>
              </a:extLst>
            </p:cNvPr>
            <p:cNvSpPr txBox="1">
              <a:spLocks/>
            </p:cNvSpPr>
            <p:nvPr/>
          </p:nvSpPr>
          <p:spPr>
            <a:xfrm>
              <a:off x="3339749" y="6892893"/>
              <a:ext cx="1117600" cy="738591"/>
            </a:xfrm>
            <a:prstGeom prst="rect">
              <a:avLst/>
            </a:prstGeom>
            <a:noFill/>
            <a:ln>
              <a:noFill/>
            </a:ln>
          </p:spPr>
          <p:txBody>
            <a:bodyPr spcFirstLastPara="1" wrap="square" lIns="91425" tIns="45700" rIns="91425" bIns="45700" anchor="ctr" anchorCtr="0">
              <a:normAutofit fontScale="85000" lnSpcReduction="1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XITS" panose="02000503000000000000" pitchFamily="2" charset="0"/>
                  <a:ea typeface="XITS" panose="02000503000000000000" pitchFamily="2" charset="0"/>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Font typeface="Arial"/>
                <a:buNone/>
              </a:pPr>
              <a:r>
                <a:rPr lang="en-US" dirty="0"/>
                <a:t>[-2,7]</a:t>
              </a:r>
            </a:p>
          </p:txBody>
        </p:sp>
        <p:sp>
          <p:nvSpPr>
            <p:cNvPr id="31" name="Text Placeholder 5">
              <a:extLst>
                <a:ext uri="{FF2B5EF4-FFF2-40B4-BE49-F238E27FC236}">
                  <a16:creationId xmlns:a16="http://schemas.microsoft.com/office/drawing/2014/main" id="{917A16CA-83AE-CE17-BF6C-56BF12F14306}"/>
                </a:ext>
              </a:extLst>
            </p:cNvPr>
            <p:cNvSpPr txBox="1">
              <a:spLocks/>
            </p:cNvSpPr>
            <p:nvPr/>
          </p:nvSpPr>
          <p:spPr>
            <a:xfrm>
              <a:off x="116453" y="6711624"/>
              <a:ext cx="1117600" cy="738591"/>
            </a:xfrm>
            <a:prstGeom prst="rect">
              <a:avLst/>
            </a:prstGeom>
            <a:noFill/>
            <a:ln>
              <a:noFill/>
            </a:ln>
          </p:spPr>
          <p:txBody>
            <a:bodyPr spcFirstLastPara="1" wrap="square" lIns="91425" tIns="45700" rIns="91425" bIns="45700" anchor="ctr" anchorCtr="0">
              <a:normAutofit fontScale="92500" lnSpcReduction="1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XITS" panose="02000503000000000000" pitchFamily="2" charset="0"/>
                  <a:ea typeface="XITS" panose="02000503000000000000" pitchFamily="2" charset="0"/>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Font typeface="Arial"/>
                <a:buNone/>
              </a:pPr>
              <a:r>
                <a:rPr lang="en-US" dirty="0"/>
                <a:t>[3,4]</a:t>
              </a:r>
            </a:p>
          </p:txBody>
        </p:sp>
        <p:sp>
          <p:nvSpPr>
            <p:cNvPr id="32" name="Text Placeholder 5">
              <a:extLst>
                <a:ext uri="{FF2B5EF4-FFF2-40B4-BE49-F238E27FC236}">
                  <a16:creationId xmlns:a16="http://schemas.microsoft.com/office/drawing/2014/main" id="{8D2961B0-366A-3D44-BD77-7202EB9D34B6}"/>
                </a:ext>
              </a:extLst>
            </p:cNvPr>
            <p:cNvSpPr txBox="1">
              <a:spLocks/>
            </p:cNvSpPr>
            <p:nvPr/>
          </p:nvSpPr>
          <p:spPr>
            <a:xfrm>
              <a:off x="1781934" y="4275129"/>
              <a:ext cx="1117600" cy="738591"/>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XITS" panose="02000503000000000000" pitchFamily="2" charset="0"/>
                  <a:ea typeface="XITS" panose="02000503000000000000" pitchFamily="2" charset="0"/>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Font typeface="Arial"/>
                <a:buNone/>
              </a:pPr>
              <a:r>
                <a:rPr lang="en-US" dirty="0"/>
                <a:t>[7,2]</a:t>
              </a:r>
            </a:p>
          </p:txBody>
        </p:sp>
        <p:sp>
          <p:nvSpPr>
            <p:cNvPr id="36" name="Text Placeholder 5">
              <a:extLst>
                <a:ext uri="{FF2B5EF4-FFF2-40B4-BE49-F238E27FC236}">
                  <a16:creationId xmlns:a16="http://schemas.microsoft.com/office/drawing/2014/main" id="{3AD513D3-5A28-90C6-B223-F01506C7C40A}"/>
                </a:ext>
              </a:extLst>
            </p:cNvPr>
            <p:cNvSpPr txBox="1">
              <a:spLocks/>
            </p:cNvSpPr>
            <p:nvPr/>
          </p:nvSpPr>
          <p:spPr>
            <a:xfrm>
              <a:off x="490303" y="5480018"/>
              <a:ext cx="1117600" cy="738591"/>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XITS" panose="02000503000000000000" pitchFamily="2" charset="0"/>
                  <a:ea typeface="XITS" panose="02000503000000000000" pitchFamily="2" charset="0"/>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Font typeface="Arial"/>
                <a:buNone/>
              </a:pPr>
              <a:r>
                <a:rPr lang="en-US" dirty="0"/>
                <a:t>[5,3]</a:t>
              </a:r>
            </a:p>
          </p:txBody>
        </p:sp>
        <p:sp>
          <p:nvSpPr>
            <p:cNvPr id="37" name="Text Placeholder 5">
              <a:extLst>
                <a:ext uri="{FF2B5EF4-FFF2-40B4-BE49-F238E27FC236}">
                  <a16:creationId xmlns:a16="http://schemas.microsoft.com/office/drawing/2014/main" id="{FC4E71E3-E3A5-F05E-86D6-95652A04812D}"/>
                </a:ext>
              </a:extLst>
            </p:cNvPr>
            <p:cNvSpPr txBox="1">
              <a:spLocks/>
            </p:cNvSpPr>
            <p:nvPr/>
          </p:nvSpPr>
          <p:spPr>
            <a:xfrm>
              <a:off x="2879077" y="5560759"/>
              <a:ext cx="1117600" cy="738591"/>
            </a:xfrm>
            <a:prstGeom prst="rect">
              <a:avLst/>
            </a:prstGeom>
            <a:noFill/>
            <a:ln>
              <a:noFill/>
            </a:ln>
          </p:spPr>
          <p:txBody>
            <a:bodyPr spcFirstLastPara="1" wrap="square" lIns="91425" tIns="45700" rIns="91425" bIns="45700" anchor="ctr" anchorCtr="0">
              <a:normAutofit fontScale="55000" lnSpcReduction="2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XITS" panose="02000503000000000000" pitchFamily="2" charset="0"/>
                  <a:ea typeface="XITS" panose="02000503000000000000" pitchFamily="2" charset="0"/>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Font typeface="Arial"/>
                <a:buNone/>
              </a:pPr>
              <a:r>
                <a:rPr lang="en-US" dirty="0"/>
                <a:t>[2.5,4.5]</a:t>
              </a:r>
            </a:p>
          </p:txBody>
        </p:sp>
        <p:sp>
          <p:nvSpPr>
            <p:cNvPr id="38" name="Text Placeholder 5">
              <a:extLst>
                <a:ext uri="{FF2B5EF4-FFF2-40B4-BE49-F238E27FC236}">
                  <a16:creationId xmlns:a16="http://schemas.microsoft.com/office/drawing/2014/main" id="{2E0BC19F-A8DB-2D62-0F00-4947B6E6189B}"/>
                </a:ext>
              </a:extLst>
            </p:cNvPr>
            <p:cNvSpPr txBox="1">
              <a:spLocks/>
            </p:cNvSpPr>
            <p:nvPr/>
          </p:nvSpPr>
          <p:spPr>
            <a:xfrm>
              <a:off x="1885388" y="6967917"/>
              <a:ext cx="1117600" cy="738591"/>
            </a:xfrm>
            <a:prstGeom prst="rect">
              <a:avLst/>
            </a:prstGeom>
            <a:noFill/>
            <a:ln>
              <a:noFill/>
            </a:ln>
          </p:spPr>
          <p:txBody>
            <a:bodyPr spcFirstLastPara="1" wrap="square" lIns="91425" tIns="45700" rIns="91425" bIns="45700" anchor="ctr" anchorCtr="0">
              <a:normAutofit fontScale="55000" lnSpcReduction="2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XITS" panose="02000503000000000000" pitchFamily="2" charset="0"/>
                  <a:ea typeface="XITS" panose="02000503000000000000" pitchFamily="2" charset="0"/>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Font typeface="Arial"/>
                <a:buNone/>
              </a:pPr>
              <a:r>
                <a:rPr lang="en-US" dirty="0"/>
                <a:t>[0.5,5.5]</a:t>
              </a:r>
            </a:p>
          </p:txBody>
        </p:sp>
      </p:grpSp>
      <p:pic>
        <p:nvPicPr>
          <p:cNvPr id="2" name="Picture 1">
            <a:extLst>
              <a:ext uri="{FF2B5EF4-FFF2-40B4-BE49-F238E27FC236}">
                <a16:creationId xmlns:a16="http://schemas.microsoft.com/office/drawing/2014/main" id="{106868A1-5FB0-187F-A101-D337B2D18FEF}"/>
              </a:ext>
            </a:extLst>
          </p:cNvPr>
          <p:cNvPicPr>
            <a:picLocks noChangeAspect="1"/>
          </p:cNvPicPr>
          <p:nvPr/>
        </p:nvPicPr>
        <p:blipFill>
          <a:blip r:embed="rId5"/>
          <a:stretch>
            <a:fillRect/>
          </a:stretch>
        </p:blipFill>
        <p:spPr>
          <a:xfrm>
            <a:off x="4357433" y="1589075"/>
            <a:ext cx="3558381" cy="1217341"/>
          </a:xfrm>
          <a:prstGeom prst="rect">
            <a:avLst/>
          </a:prstGeom>
        </p:spPr>
      </p:pic>
      <p:pic>
        <p:nvPicPr>
          <p:cNvPr id="3" name="Picture 2">
            <a:extLst>
              <a:ext uri="{FF2B5EF4-FFF2-40B4-BE49-F238E27FC236}">
                <a16:creationId xmlns:a16="http://schemas.microsoft.com/office/drawing/2014/main" id="{70E1F508-6B0A-99C7-0DF7-85D95CEC8E7E}"/>
              </a:ext>
            </a:extLst>
          </p:cNvPr>
          <p:cNvPicPr>
            <a:picLocks noChangeAspect="1"/>
          </p:cNvPicPr>
          <p:nvPr/>
        </p:nvPicPr>
        <p:blipFill>
          <a:blip r:embed="rId5"/>
          <a:stretch>
            <a:fillRect/>
          </a:stretch>
        </p:blipFill>
        <p:spPr>
          <a:xfrm>
            <a:off x="4359735" y="4988096"/>
            <a:ext cx="3558381" cy="1217341"/>
          </a:xfrm>
          <a:prstGeom prst="rect">
            <a:avLst/>
          </a:prstGeom>
        </p:spPr>
      </p:pic>
      <p:sp>
        <p:nvSpPr>
          <p:cNvPr id="20" name="Title 4">
            <a:extLst>
              <a:ext uri="{FF2B5EF4-FFF2-40B4-BE49-F238E27FC236}">
                <a16:creationId xmlns:a16="http://schemas.microsoft.com/office/drawing/2014/main" id="{B2E7A5C3-F97E-AFA1-5035-1A393E9268EC}"/>
              </a:ext>
            </a:extLst>
          </p:cNvPr>
          <p:cNvSpPr txBox="1">
            <a:spLocks/>
          </p:cNvSpPr>
          <p:nvPr/>
        </p:nvSpPr>
        <p:spPr>
          <a:xfrm>
            <a:off x="454028" y="690330"/>
            <a:ext cx="9568175" cy="762000"/>
          </a:xfrm>
          <a:prstGeom prst="rect">
            <a:avLst/>
          </a:prstGeom>
          <a:noFill/>
          <a:ln>
            <a:noFill/>
          </a:ln>
        </p:spPr>
        <p:txBody>
          <a:bodyPr spcFirstLastPara="1" wrap="square" lIns="76188" tIns="0" rIns="76188"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4400" b="0" i="0" u="none" strike="noStrike" cap="none" spc="0" baseline="0">
                <a:ln w="0"/>
                <a:solidFill>
                  <a:schemeClr val="tx1"/>
                </a:solidFill>
                <a:effectLst>
                  <a:outerShdw blurRad="38100" dist="19050" dir="2700000" algn="tl" rotWithShape="0">
                    <a:schemeClr val="dk1">
                      <a:alpha val="40000"/>
                    </a:schemeClr>
                  </a:outerShdw>
                </a:effectLst>
                <a:latin typeface="XITS" panose="02000503000000000000" pitchFamily="2" charset="0"/>
                <a:ea typeface="XITS" panose="02000503000000000000" pitchFamily="2" charset="0"/>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67" dirty="0"/>
              <a:t>Matrix Encoding of Barycentric Coordinates</a:t>
            </a:r>
          </a:p>
        </p:txBody>
      </p:sp>
      <p:sp>
        <p:nvSpPr>
          <p:cNvPr id="22" name="Title 4">
            <a:extLst>
              <a:ext uri="{FF2B5EF4-FFF2-40B4-BE49-F238E27FC236}">
                <a16:creationId xmlns:a16="http://schemas.microsoft.com/office/drawing/2014/main" id="{5CC21CCD-7C23-82D1-347C-63D2EB88CD1C}"/>
              </a:ext>
            </a:extLst>
          </p:cNvPr>
          <p:cNvSpPr txBox="1">
            <a:spLocks/>
          </p:cNvSpPr>
          <p:nvPr/>
        </p:nvSpPr>
        <p:spPr>
          <a:xfrm>
            <a:off x="454028" y="3747887"/>
            <a:ext cx="9568175" cy="762000"/>
          </a:xfrm>
          <a:prstGeom prst="rect">
            <a:avLst/>
          </a:prstGeom>
          <a:noFill/>
          <a:ln>
            <a:noFill/>
          </a:ln>
        </p:spPr>
        <p:txBody>
          <a:bodyPr spcFirstLastPara="1" wrap="square" lIns="76188" tIns="0" rIns="76188"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4400" b="0" i="0" u="none" strike="noStrike" cap="none" spc="0" baseline="0">
                <a:ln w="0"/>
                <a:solidFill>
                  <a:schemeClr val="tx1"/>
                </a:solidFill>
                <a:effectLst>
                  <a:outerShdw blurRad="38100" dist="19050" dir="2700000" algn="tl" rotWithShape="0">
                    <a:schemeClr val="dk1">
                      <a:alpha val="40000"/>
                    </a:schemeClr>
                  </a:outerShdw>
                </a:effectLst>
                <a:latin typeface="XITS" panose="02000503000000000000" pitchFamily="2" charset="0"/>
                <a:ea typeface="XITS" panose="02000503000000000000" pitchFamily="2" charset="0"/>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67" dirty="0"/>
              <a:t>Matrix Encoding of induced map on de Rham complex</a:t>
            </a:r>
          </a:p>
        </p:txBody>
      </p:sp>
    </p:spTree>
    <p:extLst>
      <p:ext uri="{BB962C8B-B14F-4D97-AF65-F5344CB8AC3E}">
        <p14:creationId xmlns:p14="http://schemas.microsoft.com/office/powerpoint/2010/main" val="296236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38E6C-5234-7EB2-4939-E67314ADF0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AE7F8A-AE7E-8DE6-A41F-C2CE07C20DA3}"/>
              </a:ext>
            </a:extLst>
          </p:cNvPr>
          <p:cNvSpPr>
            <a:spLocks noGrp="1"/>
          </p:cNvSpPr>
          <p:nvPr>
            <p:ph type="title"/>
          </p:nvPr>
        </p:nvSpPr>
        <p:spPr/>
        <p:txBody>
          <a:bodyPr/>
          <a:lstStyle/>
          <a:p>
            <a:r>
              <a:rPr lang="en-US"/>
              <a:t>Vorticity Formulation of </a:t>
            </a:r>
            <a:r>
              <a:rPr lang="en-US" err="1"/>
              <a:t>Incomp</a:t>
            </a:r>
            <a:r>
              <a:rPr lang="en-US"/>
              <a:t>. Navier Stokes</a:t>
            </a:r>
          </a:p>
        </p:txBody>
      </p:sp>
      <p:sp>
        <p:nvSpPr>
          <p:cNvPr id="6" name="Text Placeholder 5">
            <a:extLst>
              <a:ext uri="{FF2B5EF4-FFF2-40B4-BE49-F238E27FC236}">
                <a16:creationId xmlns:a16="http://schemas.microsoft.com/office/drawing/2014/main" id="{1FF22E0B-6842-760F-5D5A-EE989D8D5FA3}"/>
              </a:ext>
            </a:extLst>
          </p:cNvPr>
          <p:cNvSpPr>
            <a:spLocks noGrp="1"/>
          </p:cNvSpPr>
          <p:nvPr>
            <p:ph type="body" idx="1"/>
          </p:nvPr>
        </p:nvSpPr>
        <p:spPr>
          <a:xfrm>
            <a:off x="452538" y="4372089"/>
            <a:ext cx="5954129" cy="3552916"/>
          </a:xfrm>
        </p:spPr>
        <p:txBody>
          <a:bodyPr>
            <a:normAutofit/>
          </a:bodyPr>
          <a:lstStyle/>
          <a:p>
            <a:r>
              <a:rPr lang="en-US" sz="2800" dirty="0">
                <a:latin typeface="XITS"/>
              </a:rPr>
              <a:t>Stable solves with nearly periodic solutions</a:t>
            </a:r>
          </a:p>
          <a:p>
            <a:r>
              <a:rPr lang="en-US" sz="2800" dirty="0">
                <a:latin typeface="XITS"/>
              </a:rPr>
              <a:t>Replicates the analysis from: Mohamed, Hirani &amp; </a:t>
            </a:r>
            <a:r>
              <a:rPr lang="en-US" sz="2800" dirty="0" err="1">
                <a:latin typeface="XITS"/>
              </a:rPr>
              <a:t>Samtaney</a:t>
            </a:r>
            <a:r>
              <a:rPr lang="en-US" sz="2800" dirty="0">
                <a:latin typeface="XITS"/>
              </a:rPr>
              <a:t> 2016</a:t>
            </a:r>
          </a:p>
        </p:txBody>
      </p:sp>
      <p:sp>
        <p:nvSpPr>
          <p:cNvPr id="4" name="Slide Number Placeholder 3">
            <a:extLst>
              <a:ext uri="{FF2B5EF4-FFF2-40B4-BE49-F238E27FC236}">
                <a16:creationId xmlns:a16="http://schemas.microsoft.com/office/drawing/2014/main" id="{F4941C02-FE0B-B5AB-87F6-7989BAB3A691}"/>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18" name="TextBox 17">
            <a:extLst>
              <a:ext uri="{FF2B5EF4-FFF2-40B4-BE49-F238E27FC236}">
                <a16:creationId xmlns:a16="http://schemas.microsoft.com/office/drawing/2014/main" id="{7C33BF69-7B1C-1A2E-CE0F-28DB0557136F}"/>
              </a:ext>
            </a:extLst>
          </p:cNvPr>
          <p:cNvSpPr txBox="1"/>
          <p:nvPr/>
        </p:nvSpPr>
        <p:spPr>
          <a:xfrm>
            <a:off x="522048" y="1017740"/>
            <a:ext cx="6120943" cy="3139321"/>
          </a:xfrm>
          <a:prstGeom prst="rect">
            <a:avLst/>
          </a:prstGeom>
          <a:noFill/>
        </p:spPr>
        <p:txBody>
          <a:bodyPr wrap="square">
            <a:spAutoFit/>
          </a:bodyPr>
          <a:lstStyle/>
          <a:p>
            <a:r>
              <a:rPr lang="en-US" sz="1800" b="0" dirty="0">
                <a:solidFill>
                  <a:srgbClr val="3B3B3B"/>
                </a:solidFill>
                <a:effectLst/>
                <a:latin typeface="Menlo" panose="020B0609030804020204" pitchFamily="49" charset="0"/>
              </a:rPr>
              <a:t>eq11_inviscid_poisson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 </a:t>
            </a:r>
            <a:r>
              <a:rPr lang="en-US" sz="1800" b="0" dirty="0">
                <a:solidFill>
                  <a:srgbClr val="795E26"/>
                </a:solidFill>
                <a:effectLst/>
                <a:latin typeface="Menlo" panose="020B0609030804020204" pitchFamily="49" charset="0"/>
              </a:rPr>
              <a:t>@</a:t>
            </a:r>
            <a:r>
              <a:rPr lang="en-US" sz="1800" b="0" dirty="0" err="1">
                <a:solidFill>
                  <a:srgbClr val="795E26"/>
                </a:solidFill>
                <a:effectLst/>
                <a:latin typeface="Menlo" panose="020B0609030804020204" pitchFamily="49" charset="0"/>
              </a:rPr>
              <a:t>decapode</a:t>
            </a:r>
            <a:r>
              <a:rPr lang="en-US" sz="1800" b="0" dirty="0">
                <a:solidFill>
                  <a:srgbClr val="3B3B3B"/>
                </a:solidFill>
                <a:effectLst/>
                <a:latin typeface="Menlo" panose="020B0609030804020204" pitchFamily="49" charset="0"/>
              </a:rPr>
              <a:t> </a:t>
            </a:r>
            <a:r>
              <a:rPr lang="en-US" sz="1800" b="0" dirty="0">
                <a:solidFill>
                  <a:srgbClr val="AF00DB"/>
                </a:solidFill>
                <a:effectLst/>
                <a:latin typeface="Menlo" panose="020B0609030804020204" pitchFamily="49" charset="0"/>
              </a:rPr>
              <a:t>begin</a:t>
            </a:r>
            <a:endParaRPr lang="en-US" sz="1800" b="0" dirty="0">
              <a:solidFill>
                <a:srgbClr val="3B3B3B"/>
              </a:solidFill>
              <a:effectLst/>
              <a:latin typeface="Menlo" panose="020B0609030804020204" pitchFamily="49" charset="0"/>
            </a:endParaRPr>
          </a:p>
          <a:p>
            <a:endParaRPr lang="en-US" sz="1800" b="0" dirty="0">
              <a:solidFill>
                <a:srgbClr val="3B3B3B"/>
              </a:solidFill>
              <a:effectLst/>
              <a:latin typeface="Menlo" panose="020B0609030804020204" pitchFamily="49" charset="0"/>
            </a:endParaRPr>
          </a:p>
          <a:p>
            <a:r>
              <a:rPr lang="en-US" sz="1800" b="0" dirty="0">
                <a:solidFill>
                  <a:srgbClr val="3B3B3B"/>
                </a:solidFill>
                <a:effectLst/>
                <a:latin typeface="Menlo" panose="020B0609030804020204" pitchFamily="49" charset="0"/>
              </a:rPr>
              <a:t>d𝐮</a:t>
            </a:r>
            <a:r>
              <a:rPr lang="en-US" sz="1800" b="0" dirty="0">
                <a:solidFill>
                  <a:srgbClr val="000000"/>
                </a:solidFill>
                <a:effectLst/>
                <a:latin typeface="Menlo" panose="020B0609030804020204" pitchFamily="49" charset="0"/>
              </a:rPr>
              <a:t>::</a:t>
            </a:r>
            <a:r>
              <a:rPr lang="en-US" sz="1800" b="0" dirty="0">
                <a:solidFill>
                  <a:srgbClr val="267F99"/>
                </a:solidFill>
                <a:effectLst/>
                <a:latin typeface="Menlo" panose="020B0609030804020204" pitchFamily="49" charset="0"/>
              </a:rPr>
              <a:t>DualForm2</a:t>
            </a:r>
            <a:endParaRPr lang="en-US" sz="1800" b="0" dirty="0">
              <a:solidFill>
                <a:srgbClr val="3B3B3B"/>
              </a:solidFill>
              <a:effectLst/>
              <a:latin typeface="Menlo" panose="020B0609030804020204" pitchFamily="49" charset="0"/>
            </a:endParaRPr>
          </a:p>
          <a:p>
            <a:r>
              <a:rPr lang="en-US" sz="1800" b="0" dirty="0">
                <a:solidFill>
                  <a:srgbClr val="3B3B3B"/>
                </a:solidFill>
                <a:effectLst/>
                <a:latin typeface="Menlo" panose="020B0609030804020204" pitchFamily="49" charset="0"/>
              </a:rPr>
              <a:t>𝐮</a:t>
            </a:r>
            <a:r>
              <a:rPr lang="en-US" sz="1800" b="0" dirty="0">
                <a:solidFill>
                  <a:srgbClr val="000000"/>
                </a:solidFill>
                <a:effectLst/>
                <a:latin typeface="Menlo" panose="020B0609030804020204" pitchFamily="49" charset="0"/>
              </a:rPr>
              <a:t>::</a:t>
            </a:r>
            <a:r>
              <a:rPr lang="en-US" sz="1800" b="0" dirty="0">
                <a:solidFill>
                  <a:srgbClr val="267F99"/>
                </a:solidFill>
                <a:effectLst/>
                <a:latin typeface="Menlo" panose="020B0609030804020204" pitchFamily="49" charset="0"/>
              </a:rPr>
              <a:t>DualForm1</a:t>
            </a:r>
            <a:endParaRPr lang="en-US" sz="1800" b="0" dirty="0">
              <a:solidFill>
                <a:srgbClr val="3B3B3B"/>
              </a:solidFill>
              <a:effectLst/>
              <a:latin typeface="Menlo" panose="020B0609030804020204" pitchFamily="49" charset="0"/>
            </a:endParaRPr>
          </a:p>
          <a:p>
            <a:r>
              <a:rPr lang="el-GR" sz="1800" b="0" dirty="0">
                <a:solidFill>
                  <a:srgbClr val="3B3B3B"/>
                </a:solidFill>
                <a:effectLst/>
                <a:latin typeface="Menlo" panose="020B0609030804020204" pitchFamily="49" charset="0"/>
              </a:rPr>
              <a:t>ψ</a:t>
            </a:r>
            <a:r>
              <a:rPr lang="el-GR" sz="1800" b="0" dirty="0">
                <a:solidFill>
                  <a:srgbClr val="000000"/>
                </a:solidFill>
                <a:effectLst/>
                <a:latin typeface="Menlo" panose="020B0609030804020204" pitchFamily="49" charset="0"/>
              </a:rPr>
              <a:t>::</a:t>
            </a:r>
            <a:r>
              <a:rPr lang="en-US" sz="1800" b="0" dirty="0">
                <a:solidFill>
                  <a:srgbClr val="267F99"/>
                </a:solidFill>
                <a:effectLst/>
                <a:latin typeface="Menlo" panose="020B0609030804020204" pitchFamily="49" charset="0"/>
              </a:rPr>
              <a:t>Form0</a:t>
            </a:r>
            <a:endParaRPr lang="en-US" sz="1800" b="0" dirty="0">
              <a:solidFill>
                <a:srgbClr val="3B3B3B"/>
              </a:solidFill>
              <a:effectLst/>
              <a:latin typeface="Menlo" panose="020B0609030804020204" pitchFamily="49" charset="0"/>
            </a:endParaRPr>
          </a:p>
          <a:p>
            <a:br>
              <a:rPr lang="en-US" sz="1800" b="0" dirty="0">
                <a:solidFill>
                  <a:srgbClr val="3B3B3B"/>
                </a:solidFill>
                <a:effectLst/>
                <a:latin typeface="Menlo" panose="020B0609030804020204" pitchFamily="49" charset="0"/>
              </a:rPr>
            </a:br>
            <a:r>
              <a:rPr lang="el-GR" sz="1800" b="0" dirty="0">
                <a:solidFill>
                  <a:srgbClr val="3B3B3B"/>
                </a:solidFill>
                <a:effectLst/>
                <a:latin typeface="Menlo" panose="020B0609030804020204" pitchFamily="49" charset="0"/>
              </a:rPr>
              <a:t>ψ </a:t>
            </a:r>
            <a:r>
              <a:rPr lang="el-GR" sz="1800" b="0" dirty="0">
                <a:solidFill>
                  <a:srgbClr val="000000"/>
                </a:solidFill>
                <a:effectLst/>
                <a:latin typeface="Menlo" panose="020B0609030804020204" pitchFamily="49" charset="0"/>
              </a:rPr>
              <a:t>==</a:t>
            </a:r>
            <a:r>
              <a:rPr lang="el-GR" sz="1800" b="0" dirty="0">
                <a:solidFill>
                  <a:srgbClr val="3B3B3B"/>
                </a:solidFill>
                <a:effectLst/>
                <a:latin typeface="Menlo" panose="020B0609030804020204" pitchFamily="49" charset="0"/>
              </a:rPr>
              <a:t> </a:t>
            </a:r>
            <a:r>
              <a:rPr lang="el-GR" sz="1800" b="0" dirty="0">
                <a:solidFill>
                  <a:srgbClr val="795E26"/>
                </a:solidFill>
                <a:effectLst/>
                <a:latin typeface="Menlo" panose="020B0609030804020204" pitchFamily="49" charset="0"/>
              </a:rPr>
              <a:t>Δ⁻¹</a:t>
            </a:r>
            <a:r>
              <a:rPr lang="el-GR" sz="1800" b="0" dirty="0">
                <a:solidFill>
                  <a:srgbClr val="3B3B3B"/>
                </a:solidFill>
                <a:effectLst/>
                <a:latin typeface="Menlo" panose="020B0609030804020204" pitchFamily="49" charset="0"/>
              </a:rPr>
              <a:t>(</a:t>
            </a:r>
            <a:r>
              <a:rPr lang="el-GR" sz="1800" b="0" dirty="0">
                <a:solidFill>
                  <a:srgbClr val="000000"/>
                </a:solidFill>
                <a:effectLst/>
                <a:latin typeface="Menlo" panose="020B0609030804020204" pitchFamily="49" charset="0"/>
              </a:rPr>
              <a:t>⋆</a:t>
            </a:r>
            <a:r>
              <a:rPr lang="el-GR" sz="1800" b="0" dirty="0">
                <a:solidFill>
                  <a:srgbClr val="3B3B3B"/>
                </a:solidFill>
                <a:effectLst/>
                <a:latin typeface="Menlo" panose="020B0609030804020204" pitchFamily="49" charset="0"/>
              </a:rPr>
              <a:t>(</a:t>
            </a:r>
            <a:r>
              <a:rPr lang="en-US" sz="1800" b="0" dirty="0">
                <a:solidFill>
                  <a:srgbClr val="3B3B3B"/>
                </a:solidFill>
                <a:effectLst/>
                <a:latin typeface="Menlo" panose="020B0609030804020204" pitchFamily="49" charset="0"/>
              </a:rPr>
              <a:t>d𝐮))</a:t>
            </a:r>
          </a:p>
          <a:p>
            <a:r>
              <a:rPr lang="en-US" sz="1800" b="0" dirty="0">
                <a:solidFill>
                  <a:srgbClr val="3B3B3B"/>
                </a:solidFill>
                <a:effectLst/>
                <a:latin typeface="Menlo" panose="020B0609030804020204" pitchFamily="49" charset="0"/>
              </a:rPr>
              <a:t>𝐮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a:t>
            </a:r>
            <a:r>
              <a:rPr lang="en-US" sz="1800" b="0" dirty="0">
                <a:solidFill>
                  <a:srgbClr val="795E26"/>
                </a:solidFill>
                <a:effectLst/>
                <a:latin typeface="Menlo" panose="020B0609030804020204" pitchFamily="49" charset="0"/>
              </a:rPr>
              <a:t>d</a:t>
            </a:r>
            <a:r>
              <a:rPr lang="en-US" sz="1800" b="0" dirty="0">
                <a:solidFill>
                  <a:srgbClr val="3B3B3B"/>
                </a:solidFill>
                <a:effectLst/>
                <a:latin typeface="Menlo" panose="020B0609030804020204" pitchFamily="49" charset="0"/>
              </a:rPr>
              <a:t>(</a:t>
            </a:r>
            <a:r>
              <a:rPr lang="el-GR" sz="1800" b="0" dirty="0">
                <a:solidFill>
                  <a:srgbClr val="3B3B3B"/>
                </a:solidFill>
                <a:effectLst/>
                <a:latin typeface="Menlo" panose="020B0609030804020204" pitchFamily="49" charset="0"/>
              </a:rPr>
              <a:t>ψ))</a:t>
            </a:r>
          </a:p>
          <a:p>
            <a:br>
              <a:rPr lang="el-GR" sz="1800" b="0" dirty="0">
                <a:solidFill>
                  <a:srgbClr val="3B3B3B"/>
                </a:solidFill>
                <a:effectLst/>
                <a:latin typeface="Menlo" panose="020B0609030804020204" pitchFamily="49" charset="0"/>
              </a:rPr>
            </a:br>
            <a:r>
              <a:rPr lang="el-GR" sz="1800" b="0" dirty="0">
                <a:solidFill>
                  <a:srgbClr val="795E26"/>
                </a:solidFill>
                <a:effectLst/>
                <a:latin typeface="Menlo" panose="020B0609030804020204" pitchFamily="49" charset="0"/>
              </a:rPr>
              <a:t>∂</a:t>
            </a:r>
            <a:r>
              <a:rPr lang="en-US" sz="1800" b="0" dirty="0">
                <a:solidFill>
                  <a:srgbClr val="795E26"/>
                </a:solidFill>
                <a:effectLst/>
                <a:latin typeface="Menlo" panose="020B0609030804020204" pitchFamily="49" charset="0"/>
              </a:rPr>
              <a:t>ₜ</a:t>
            </a:r>
            <a:r>
              <a:rPr lang="en-US" sz="1800" b="0" dirty="0">
                <a:solidFill>
                  <a:srgbClr val="3B3B3B"/>
                </a:solidFill>
                <a:effectLst/>
                <a:latin typeface="Menlo" panose="020B0609030804020204" pitchFamily="49" charset="0"/>
              </a:rPr>
              <a:t>(d𝐮)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 </a:t>
            </a:r>
            <a:r>
              <a:rPr lang="en-US" sz="1800" dirty="0">
                <a:solidFill>
                  <a:srgbClr val="3B3B3B"/>
                </a:solidFill>
                <a:latin typeface="Menlo" panose="020B0609030804020204" pitchFamily="49" charset="0"/>
              </a:rPr>
              <a:t>-1</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₁, d̃₁)(</a:t>
            </a:r>
            <a:r>
              <a:rPr lang="en-US" sz="1800" b="0" dirty="0">
                <a:solidFill>
                  <a:srgbClr val="000000"/>
                </a:solidFill>
                <a:effectLst/>
                <a:latin typeface="Menlo" panose="020B0609030804020204" pitchFamily="49" charset="0"/>
              </a:rPr>
              <a:t>∧</a:t>
            </a:r>
            <a:r>
              <a:rPr lang="en-US" sz="1800" b="0" dirty="0">
                <a:solidFill>
                  <a:srgbClr val="795E26"/>
                </a:solidFill>
                <a:effectLst/>
                <a:latin typeface="Menlo" panose="020B0609030804020204" pitchFamily="49" charset="0"/>
              </a:rPr>
              <a:t>ᵈᵖ₁₀</a:t>
            </a:r>
            <a:r>
              <a:rPr lang="en-US" sz="1800" b="0" dirty="0">
                <a:solidFill>
                  <a:srgbClr val="3B3B3B"/>
                </a:solidFill>
                <a:effectLst/>
                <a:latin typeface="Menlo" panose="020B0609030804020204" pitchFamily="49" charset="0"/>
              </a:rPr>
              <a:t>(𝐮,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(d𝐮)))</a:t>
            </a:r>
          </a:p>
          <a:p>
            <a:r>
              <a:rPr lang="en-US" sz="1800" b="0" dirty="0">
                <a:solidFill>
                  <a:srgbClr val="AF00DB"/>
                </a:solidFill>
                <a:effectLst/>
                <a:latin typeface="Menlo" panose="020B0609030804020204" pitchFamily="49" charset="0"/>
              </a:rPr>
              <a:t>end</a:t>
            </a:r>
            <a:endParaRPr lang="en-US" sz="1800" b="0" dirty="0">
              <a:solidFill>
                <a:srgbClr val="3B3B3B"/>
              </a:solidFill>
              <a:effectLst/>
              <a:latin typeface="Menlo" panose="020B0609030804020204" pitchFamily="49" charset="0"/>
            </a:endParaRPr>
          </a:p>
        </p:txBody>
      </p:sp>
      <p:grpSp>
        <p:nvGrpSpPr>
          <p:cNvPr id="7" name="Group 6">
            <a:extLst>
              <a:ext uri="{FF2B5EF4-FFF2-40B4-BE49-F238E27FC236}">
                <a16:creationId xmlns:a16="http://schemas.microsoft.com/office/drawing/2014/main" id="{659581FD-D6EB-1DF7-2E50-6DE7CC4AB2D3}"/>
              </a:ext>
            </a:extLst>
          </p:cNvPr>
          <p:cNvGrpSpPr/>
          <p:nvPr/>
        </p:nvGrpSpPr>
        <p:grpSpPr>
          <a:xfrm>
            <a:off x="6534136" y="863186"/>
            <a:ext cx="8096264" cy="6816715"/>
            <a:chOff x="6485228" y="1124260"/>
            <a:chExt cx="8096264" cy="6816715"/>
          </a:xfrm>
        </p:grpSpPr>
        <p:pic>
          <p:nvPicPr>
            <p:cNvPr id="2" name="Picture 1">
              <a:extLst>
                <a:ext uri="{FF2B5EF4-FFF2-40B4-BE49-F238E27FC236}">
                  <a16:creationId xmlns:a16="http://schemas.microsoft.com/office/drawing/2014/main" id="{D090375C-35CB-24EB-639D-468C4DC4CC49}"/>
                </a:ext>
              </a:extLst>
            </p:cNvPr>
            <p:cNvPicPr>
              <a:picLocks noChangeAspect="1"/>
            </p:cNvPicPr>
            <p:nvPr/>
          </p:nvPicPr>
          <p:blipFill>
            <a:blip r:embed="rId2"/>
            <a:stretch>
              <a:fillRect/>
            </a:stretch>
          </p:blipFill>
          <p:spPr>
            <a:xfrm>
              <a:off x="10952040" y="1124260"/>
              <a:ext cx="3629452" cy="6801323"/>
            </a:xfrm>
            <a:prstGeom prst="rect">
              <a:avLst/>
            </a:prstGeom>
          </p:spPr>
        </p:pic>
        <p:grpSp>
          <p:nvGrpSpPr>
            <p:cNvPr id="3" name="Group 2">
              <a:extLst>
                <a:ext uri="{FF2B5EF4-FFF2-40B4-BE49-F238E27FC236}">
                  <a16:creationId xmlns:a16="http://schemas.microsoft.com/office/drawing/2014/main" id="{5FC19AB0-3B1D-0282-3DC5-D024EC0B3A28}"/>
                </a:ext>
              </a:extLst>
            </p:cNvPr>
            <p:cNvGrpSpPr/>
            <p:nvPr/>
          </p:nvGrpSpPr>
          <p:grpSpPr>
            <a:xfrm>
              <a:off x="6485228" y="1177421"/>
              <a:ext cx="4836231" cy="6763554"/>
              <a:chOff x="6485228" y="1177421"/>
              <a:chExt cx="4836231" cy="6763554"/>
            </a:xfrm>
          </p:grpSpPr>
          <p:pic>
            <p:nvPicPr>
              <p:cNvPr id="4098" name="Picture 2" descr="Azimuthal profile">
                <a:extLst>
                  <a:ext uri="{FF2B5EF4-FFF2-40B4-BE49-F238E27FC236}">
                    <a16:creationId xmlns:a16="http://schemas.microsoft.com/office/drawing/2014/main" id="{3A57D597-835D-AA5B-8B12-759B75943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3" y="4768106"/>
                <a:ext cx="4230489" cy="31728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tating point vortices">
                <a:extLst>
                  <a:ext uri="{FF2B5EF4-FFF2-40B4-BE49-F238E27FC236}">
                    <a16:creationId xmlns:a16="http://schemas.microsoft.com/office/drawing/2014/main" id="{23FF16CF-5EE6-3A74-285A-DC6CFCA485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4" t="2846" b="15525"/>
              <a:stretch/>
            </p:blipFill>
            <p:spPr bwMode="auto">
              <a:xfrm>
                <a:off x="6485228" y="1177421"/>
                <a:ext cx="4836231" cy="355291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707303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708D0-FD5E-ECDE-1E59-ABD73B226BB4}"/>
              </a:ext>
            </a:extLst>
          </p:cNvPr>
          <p:cNvSpPr>
            <a:spLocks noGrp="1"/>
          </p:cNvSpPr>
          <p:nvPr>
            <p:ph type="title"/>
          </p:nvPr>
        </p:nvSpPr>
        <p:spPr/>
        <p:txBody>
          <a:bodyPr/>
          <a:lstStyle/>
          <a:p>
            <a:r>
              <a:rPr lang="en-US"/>
              <a:t>Vorticity Formulation of </a:t>
            </a:r>
            <a:r>
              <a:rPr lang="en-US" err="1"/>
              <a:t>Incomp</a:t>
            </a:r>
            <a:r>
              <a:rPr lang="en-US"/>
              <a:t>. Navier Stokes</a:t>
            </a:r>
          </a:p>
        </p:txBody>
      </p:sp>
      <p:sp>
        <p:nvSpPr>
          <p:cNvPr id="6" name="Text Placeholder 5">
            <a:extLst>
              <a:ext uri="{FF2B5EF4-FFF2-40B4-BE49-F238E27FC236}">
                <a16:creationId xmlns:a16="http://schemas.microsoft.com/office/drawing/2014/main" id="{C19B536B-71C0-1B1E-29FD-774A8C9F7145}"/>
              </a:ext>
            </a:extLst>
          </p:cNvPr>
          <p:cNvSpPr>
            <a:spLocks noGrp="1"/>
          </p:cNvSpPr>
          <p:nvPr>
            <p:ph type="body" idx="1"/>
          </p:nvPr>
        </p:nvSpPr>
        <p:spPr>
          <a:xfrm>
            <a:off x="457199" y="933856"/>
            <a:ext cx="12601575" cy="2357264"/>
          </a:xfrm>
        </p:spPr>
        <p:txBody>
          <a:bodyPr/>
          <a:lstStyle/>
          <a:p>
            <a:r>
              <a:rPr lang="en-US" err="1"/>
              <a:t>Decapodes</a:t>
            </a:r>
            <a:r>
              <a:rPr lang="en-US"/>
              <a:t> doesn’t know any physics or fancy CFD tricks</a:t>
            </a:r>
          </a:p>
          <a:p>
            <a:r>
              <a:rPr lang="en-US"/>
              <a:t>Just Vanilla DEC + General Purpose Compute Graphs</a:t>
            </a:r>
          </a:p>
          <a:p>
            <a:r>
              <a:rPr lang="en-US"/>
              <a:t>Representation is flexible enough to capture equational rewrites</a:t>
            </a:r>
          </a:p>
        </p:txBody>
      </p:sp>
      <p:sp>
        <p:nvSpPr>
          <p:cNvPr id="4" name="Slide Number Placeholder 3">
            <a:extLst>
              <a:ext uri="{FF2B5EF4-FFF2-40B4-BE49-F238E27FC236}">
                <a16:creationId xmlns:a16="http://schemas.microsoft.com/office/drawing/2014/main" id="{D458947F-B46F-1F23-FC26-15C339D7FE7B}"/>
              </a:ext>
            </a:extLst>
          </p:cNvPr>
          <p:cNvSpPr>
            <a:spLocks noGrp="1"/>
          </p:cNvSpPr>
          <p:nvPr>
            <p:ph type="sldNum" idx="12"/>
          </p:nvPr>
        </p:nvSpPr>
        <p:spPr/>
        <p:txBody>
          <a:bodyPr/>
          <a:lstStyle/>
          <a:p>
            <a:fld id="{00000000-1234-1234-1234-123412341234}" type="slidenum">
              <a:rPr lang="en-US" smtClean="0"/>
              <a:pPr/>
              <a:t>9</a:t>
            </a:fld>
            <a:endParaRPr lang="en-US"/>
          </a:p>
        </p:txBody>
      </p:sp>
      <p:grpSp>
        <p:nvGrpSpPr>
          <p:cNvPr id="3" name="Group 2">
            <a:extLst>
              <a:ext uri="{FF2B5EF4-FFF2-40B4-BE49-F238E27FC236}">
                <a16:creationId xmlns:a16="http://schemas.microsoft.com/office/drawing/2014/main" id="{A2217D92-E003-3995-916D-4F942015CD79}"/>
              </a:ext>
            </a:extLst>
          </p:cNvPr>
          <p:cNvGrpSpPr/>
          <p:nvPr/>
        </p:nvGrpSpPr>
        <p:grpSpPr>
          <a:xfrm>
            <a:off x="222248" y="3818354"/>
            <a:ext cx="6975476" cy="4011195"/>
            <a:chOff x="222248" y="3818354"/>
            <a:chExt cx="6975476" cy="4011195"/>
          </a:xfrm>
        </p:grpSpPr>
        <p:sp>
          <p:nvSpPr>
            <p:cNvPr id="19" name="Rounded Rectangle 18">
              <a:extLst>
                <a:ext uri="{FF2B5EF4-FFF2-40B4-BE49-F238E27FC236}">
                  <a16:creationId xmlns:a16="http://schemas.microsoft.com/office/drawing/2014/main" id="{E5AAC767-18FE-1217-AE6D-FA15FA64B575}"/>
                </a:ext>
              </a:extLst>
            </p:cNvPr>
            <p:cNvSpPr>
              <a:spLocks noChangeAspect="1"/>
            </p:cNvSpPr>
            <p:nvPr/>
          </p:nvSpPr>
          <p:spPr>
            <a:xfrm>
              <a:off x="222248" y="3818354"/>
              <a:ext cx="6835776" cy="4011195"/>
            </a:xfrm>
            <a:prstGeom prst="roundRect">
              <a:avLst>
                <a:gd name="adj" fmla="val 9184"/>
              </a:avLst>
            </a:prstGeom>
            <a:noFill/>
            <a:ln w="63500">
              <a:solidFill>
                <a:srgbClr val="FF0000"/>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rgbClr val="FF0000"/>
                  </a:solidFill>
                  <a:latin typeface="XITS" panose="02000503000000000000" pitchFamily="2" charset="0"/>
                  <a:ea typeface="XITS" panose="02000503000000000000" pitchFamily="2" charset="0"/>
                </a:rPr>
                <a:t>Naïve Formulation</a:t>
              </a: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r>
                <a:rPr lang="en-US" sz="2800">
                  <a:solidFill>
                    <a:srgbClr val="FF0000"/>
                  </a:solidFill>
                  <a:latin typeface="XITS" panose="02000503000000000000" pitchFamily="2" charset="0"/>
                  <a:ea typeface="XITS" panose="02000503000000000000" pitchFamily="2" charset="0"/>
                </a:rPr>
                <a:t>UNSTABLE</a:t>
              </a:r>
            </a:p>
          </p:txBody>
        </p:sp>
        <p:sp>
          <p:nvSpPr>
            <p:cNvPr id="16" name="TextBox 15">
              <a:extLst>
                <a:ext uri="{FF2B5EF4-FFF2-40B4-BE49-F238E27FC236}">
                  <a16:creationId xmlns:a16="http://schemas.microsoft.com/office/drawing/2014/main" id="{352BC73B-8DA0-368C-3122-5BA50FDB39B9}"/>
                </a:ext>
              </a:extLst>
            </p:cNvPr>
            <p:cNvSpPr txBox="1"/>
            <p:nvPr/>
          </p:nvSpPr>
          <p:spPr>
            <a:xfrm>
              <a:off x="339724" y="4436950"/>
              <a:ext cx="6858000" cy="2246769"/>
            </a:xfrm>
            <a:prstGeom prst="rect">
              <a:avLst/>
            </a:prstGeom>
            <a:noFill/>
          </p:spPr>
          <p:txBody>
            <a:bodyPr wrap="square">
              <a:spAutoFit/>
            </a:bodyPr>
            <a:lstStyle/>
            <a:p>
              <a:r>
                <a:rPr lang="en-US" sz="2000" b="0">
                  <a:solidFill>
                    <a:srgbClr val="3B3B3B"/>
                  </a:solidFill>
                  <a:effectLst/>
                  <a:latin typeface="Menlo" panose="020B0609030804020204" pitchFamily="49" charset="0"/>
                </a:rPr>
                <a:t>eq11_incorrect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 </a:t>
              </a:r>
              <a:r>
                <a:rPr lang="en-US" sz="2000" b="0">
                  <a:solidFill>
                    <a:srgbClr val="795E26"/>
                  </a:solidFill>
                  <a:effectLst/>
                  <a:latin typeface="Menlo" panose="020B0609030804020204" pitchFamily="49" charset="0"/>
                </a:rPr>
                <a:t>@</a:t>
              </a:r>
              <a:r>
                <a:rPr lang="en-US" sz="2000" b="0" err="1">
                  <a:solidFill>
                    <a:srgbClr val="795E26"/>
                  </a:solidFill>
                  <a:effectLst/>
                  <a:latin typeface="Menlo" panose="020B0609030804020204" pitchFamily="49" charset="0"/>
                </a:rPr>
                <a:t>decapode</a:t>
              </a:r>
              <a:r>
                <a:rPr lang="en-US" sz="2000" b="0">
                  <a:solidFill>
                    <a:srgbClr val="3B3B3B"/>
                  </a:solidFill>
                  <a:effectLst/>
                  <a:latin typeface="Menlo" panose="020B0609030804020204" pitchFamily="49" charset="0"/>
                </a:rPr>
                <a:t> </a:t>
              </a:r>
              <a:r>
                <a:rPr lang="en-US" sz="2000" b="0">
                  <a:solidFill>
                    <a:srgbClr val="AF00DB"/>
                  </a:solidFill>
                  <a:effectLst/>
                  <a:latin typeface="Menlo" panose="020B0609030804020204" pitchFamily="49" charset="0"/>
                </a:rPr>
                <a:t>begin</a:t>
              </a:r>
              <a:endParaRPr lang="en-US" sz="2000" b="0">
                <a:solidFill>
                  <a:srgbClr val="3B3B3B"/>
                </a:solidFill>
                <a:effectLst/>
                <a:latin typeface="Menlo" panose="020B0609030804020204" pitchFamily="49" charset="0"/>
              </a:endParaRPr>
            </a:p>
            <a:p>
              <a:r>
                <a:rPr lang="en-US" sz="2000" b="0">
                  <a:solidFill>
                    <a:srgbClr val="3B3B3B"/>
                  </a:solidFill>
                  <a:effectLst/>
                  <a:latin typeface="Menlo" panose="020B0609030804020204" pitchFamily="49" charset="0"/>
                </a:rPr>
                <a:t>d𝐮</a:t>
              </a:r>
              <a:r>
                <a:rPr lang="en-US" sz="2000" b="0">
                  <a:solidFill>
                    <a:srgbClr val="000000"/>
                  </a:solidFill>
                  <a:effectLst/>
                  <a:latin typeface="Menlo" panose="020B0609030804020204" pitchFamily="49" charset="0"/>
                </a:rPr>
                <a:t>::</a:t>
              </a:r>
              <a:r>
                <a:rPr lang="en-US" sz="2000" b="0">
                  <a:solidFill>
                    <a:srgbClr val="267F99"/>
                  </a:solidFill>
                  <a:effectLst/>
                  <a:latin typeface="Menlo" panose="020B0609030804020204" pitchFamily="49" charset="0"/>
                </a:rPr>
                <a:t>DualForm2</a:t>
              </a:r>
              <a:endParaRPr lang="en-US" sz="2000" b="0">
                <a:solidFill>
                  <a:srgbClr val="3B3B3B"/>
                </a:solidFill>
                <a:effectLst/>
                <a:latin typeface="Menlo" panose="020B0609030804020204" pitchFamily="49" charset="0"/>
              </a:endParaRPr>
            </a:p>
            <a:p>
              <a:r>
                <a:rPr lang="en-US" sz="2000" b="0">
                  <a:solidFill>
                    <a:srgbClr val="3B3B3B"/>
                  </a:solidFill>
                  <a:effectLst/>
                  <a:latin typeface="Menlo" panose="020B0609030804020204" pitchFamily="49" charset="0"/>
                </a:rPr>
                <a:t>𝐮</a:t>
              </a:r>
              <a:r>
                <a:rPr lang="en-US" sz="2000" b="0">
                  <a:solidFill>
                    <a:srgbClr val="000000"/>
                  </a:solidFill>
                  <a:effectLst/>
                  <a:latin typeface="Menlo" panose="020B0609030804020204" pitchFamily="49" charset="0"/>
                </a:rPr>
                <a:t>::</a:t>
              </a:r>
              <a:r>
                <a:rPr lang="en-US" sz="2000" b="0">
                  <a:solidFill>
                    <a:srgbClr val="267F99"/>
                  </a:solidFill>
                  <a:effectLst/>
                  <a:latin typeface="Menlo" panose="020B0609030804020204" pitchFamily="49" charset="0"/>
                </a:rPr>
                <a:t>DualForm1</a:t>
              </a:r>
              <a:endParaRPr lang="en-US" sz="2000" b="0">
                <a:solidFill>
                  <a:srgbClr val="3B3B3B"/>
                </a:solidFill>
                <a:effectLst/>
                <a:latin typeface="Menlo" panose="020B0609030804020204" pitchFamily="49" charset="0"/>
              </a:endParaRPr>
            </a:p>
            <a:p>
              <a:br>
                <a:rPr lang="en-US" sz="2000" b="0">
                  <a:solidFill>
                    <a:srgbClr val="3B3B3B"/>
                  </a:solidFill>
                  <a:effectLst/>
                  <a:latin typeface="Menlo" panose="020B0609030804020204" pitchFamily="49" charset="0"/>
                </a:rPr>
              </a:br>
              <a:r>
                <a:rPr lang="en-US" sz="2000" b="0">
                  <a:solidFill>
                    <a:srgbClr val="3B3B3B"/>
                  </a:solidFill>
                  <a:effectLst/>
                  <a:latin typeface="Menlo" panose="020B0609030804020204" pitchFamily="49" charset="0"/>
                </a:rPr>
                <a:t>𝐮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 </a:t>
              </a:r>
              <a:r>
                <a:rPr lang="en-US" sz="2000" b="0">
                  <a:solidFill>
                    <a:srgbClr val="795E26"/>
                  </a:solidFill>
                  <a:effectLst/>
                  <a:latin typeface="Menlo" panose="020B0609030804020204" pitchFamily="49" charset="0"/>
                </a:rPr>
                <a:t>d₁⁻¹</a:t>
              </a:r>
              <a:r>
                <a:rPr lang="en-US" sz="2000" b="0">
                  <a:solidFill>
                    <a:srgbClr val="3B3B3B"/>
                  </a:solidFill>
                  <a:effectLst/>
                  <a:latin typeface="Menlo" panose="020B0609030804020204" pitchFamily="49" charset="0"/>
                </a:rPr>
                <a:t>(d𝐮)</a:t>
              </a:r>
              <a:br>
                <a:rPr lang="en-US" sz="2000" b="0">
                  <a:solidFill>
                    <a:srgbClr val="3B3B3B"/>
                  </a:solidFill>
                  <a:effectLst/>
                  <a:latin typeface="Menlo" panose="020B0609030804020204" pitchFamily="49" charset="0"/>
                </a:rPr>
              </a:br>
              <a:r>
                <a:rPr lang="en-US" sz="2000" b="0">
                  <a:solidFill>
                    <a:srgbClr val="795E26"/>
                  </a:solidFill>
                  <a:effectLst/>
                  <a:latin typeface="Menlo" panose="020B0609030804020204" pitchFamily="49" charset="0"/>
                </a:rPr>
                <a:t>∂ₜ</a:t>
              </a:r>
              <a:r>
                <a:rPr lang="en-US" sz="2000" b="0">
                  <a:solidFill>
                    <a:srgbClr val="3B3B3B"/>
                  </a:solidFill>
                  <a:effectLst/>
                  <a:latin typeface="Menlo" panose="020B0609030804020204" pitchFamily="49" charset="0"/>
                </a:rPr>
                <a:t>(d𝐮)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098658"/>
                  </a:solidFill>
                  <a:effectLst/>
                  <a:latin typeface="Menlo" panose="020B0609030804020204" pitchFamily="49" charset="0"/>
                </a:rPr>
                <a:t>1</a:t>
              </a:r>
              <a:r>
                <a:rPr lang="en-US" sz="2000" b="0">
                  <a:solidFill>
                    <a:srgbClr val="3B3B3B"/>
                  </a:solidFill>
                  <a:effectLst/>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₁, d̃₁)(</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ᵈᵖ₁₀</a:t>
              </a:r>
              <a:r>
                <a:rPr lang="en-US" sz="2000" b="0">
                  <a:solidFill>
                    <a:srgbClr val="3B3B3B"/>
                  </a:solidFill>
                  <a:effectLst/>
                  <a:latin typeface="Menlo" panose="020B0609030804020204" pitchFamily="49" charset="0"/>
                </a:rPr>
                <a:t>(𝐮,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(d𝐮)))</a:t>
              </a:r>
            </a:p>
            <a:p>
              <a:r>
                <a:rPr lang="en-US" sz="2000" b="0">
                  <a:solidFill>
                    <a:srgbClr val="AF00DB"/>
                  </a:solidFill>
                  <a:effectLst/>
                  <a:latin typeface="Menlo" panose="020B0609030804020204" pitchFamily="49" charset="0"/>
                </a:rPr>
                <a:t>end</a:t>
              </a:r>
              <a:endParaRPr lang="en-US" sz="2000" b="0">
                <a:solidFill>
                  <a:srgbClr val="3B3B3B"/>
                </a:solidFill>
                <a:effectLst/>
                <a:latin typeface="Menlo" panose="020B0609030804020204" pitchFamily="49" charset="0"/>
              </a:endParaRPr>
            </a:p>
          </p:txBody>
        </p:sp>
      </p:grpSp>
      <p:grpSp>
        <p:nvGrpSpPr>
          <p:cNvPr id="2" name="Group 1">
            <a:extLst>
              <a:ext uri="{FF2B5EF4-FFF2-40B4-BE49-F238E27FC236}">
                <a16:creationId xmlns:a16="http://schemas.microsoft.com/office/drawing/2014/main" id="{C23E1BB6-DA24-0DDF-BACF-CED8401DC35D}"/>
              </a:ext>
            </a:extLst>
          </p:cNvPr>
          <p:cNvGrpSpPr/>
          <p:nvPr/>
        </p:nvGrpSpPr>
        <p:grpSpPr>
          <a:xfrm>
            <a:off x="7315200" y="3818355"/>
            <a:ext cx="6752862" cy="4011195"/>
            <a:chOff x="7315200" y="3818355"/>
            <a:chExt cx="6752862" cy="4011195"/>
          </a:xfrm>
        </p:grpSpPr>
        <p:sp>
          <p:nvSpPr>
            <p:cNvPr id="18" name="TextBox 17">
              <a:extLst>
                <a:ext uri="{FF2B5EF4-FFF2-40B4-BE49-F238E27FC236}">
                  <a16:creationId xmlns:a16="http://schemas.microsoft.com/office/drawing/2014/main" id="{138F1ED2-84DA-8775-3F32-F7B03DFF5C99}"/>
                </a:ext>
              </a:extLst>
            </p:cNvPr>
            <p:cNvSpPr txBox="1"/>
            <p:nvPr/>
          </p:nvSpPr>
          <p:spPr>
            <a:xfrm>
              <a:off x="7454900" y="4391465"/>
              <a:ext cx="6613162" cy="3170099"/>
            </a:xfrm>
            <a:prstGeom prst="rect">
              <a:avLst/>
            </a:prstGeom>
            <a:noFill/>
          </p:spPr>
          <p:txBody>
            <a:bodyPr wrap="square">
              <a:spAutoFit/>
            </a:bodyPr>
            <a:lstStyle/>
            <a:p>
              <a:r>
                <a:rPr lang="en-US" sz="2000" b="0" dirty="0">
                  <a:solidFill>
                    <a:srgbClr val="3B3B3B"/>
                  </a:solidFill>
                  <a:effectLst/>
                  <a:latin typeface="Menlo" panose="020B0609030804020204" pitchFamily="49" charset="0"/>
                </a:rPr>
                <a:t>eq11_inviscid_poisson </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 </a:t>
              </a:r>
              <a:r>
                <a:rPr lang="en-US" sz="2000" b="0" dirty="0">
                  <a:solidFill>
                    <a:srgbClr val="795E26"/>
                  </a:solidFill>
                  <a:effectLst/>
                  <a:latin typeface="Menlo" panose="020B0609030804020204" pitchFamily="49" charset="0"/>
                </a:rPr>
                <a:t>@</a:t>
              </a:r>
              <a:r>
                <a:rPr lang="en-US" sz="2000" b="0" dirty="0" err="1">
                  <a:solidFill>
                    <a:srgbClr val="795E26"/>
                  </a:solidFill>
                  <a:effectLst/>
                  <a:latin typeface="Menlo" panose="020B0609030804020204" pitchFamily="49" charset="0"/>
                </a:rPr>
                <a:t>decapode</a:t>
              </a:r>
              <a:r>
                <a:rPr lang="en-US" sz="2000" b="0" dirty="0">
                  <a:solidFill>
                    <a:srgbClr val="3B3B3B"/>
                  </a:solidFill>
                  <a:effectLst/>
                  <a:latin typeface="Menlo" panose="020B0609030804020204" pitchFamily="49" charset="0"/>
                </a:rPr>
                <a:t> </a:t>
              </a:r>
              <a:r>
                <a:rPr lang="en-US" sz="2000" b="0" dirty="0">
                  <a:solidFill>
                    <a:srgbClr val="AF00DB"/>
                  </a:solidFill>
                  <a:effectLst/>
                  <a:latin typeface="Menlo" panose="020B0609030804020204" pitchFamily="49" charset="0"/>
                </a:rPr>
                <a:t>begin</a:t>
              </a:r>
              <a:endParaRPr lang="en-US" sz="2000" b="0" dirty="0">
                <a:solidFill>
                  <a:srgbClr val="3B3B3B"/>
                </a:solidFill>
                <a:effectLst/>
                <a:latin typeface="Menlo" panose="020B0609030804020204" pitchFamily="49" charset="0"/>
              </a:endParaRPr>
            </a:p>
            <a:p>
              <a:r>
                <a:rPr lang="en-US" sz="2000" b="0" dirty="0">
                  <a:solidFill>
                    <a:srgbClr val="3B3B3B"/>
                  </a:solidFill>
                  <a:effectLst/>
                  <a:latin typeface="Menlo" panose="020B0609030804020204" pitchFamily="49" charset="0"/>
                </a:rPr>
                <a:t>d𝐮</a:t>
              </a:r>
              <a:r>
                <a:rPr lang="en-US" sz="2000" b="0" dirty="0">
                  <a:solidFill>
                    <a:srgbClr val="000000"/>
                  </a:solidFill>
                  <a:effectLst/>
                  <a:latin typeface="Menlo" panose="020B0609030804020204" pitchFamily="49" charset="0"/>
                </a:rPr>
                <a:t>::</a:t>
              </a:r>
              <a:r>
                <a:rPr lang="en-US" sz="2000" b="0" dirty="0">
                  <a:solidFill>
                    <a:srgbClr val="267F99"/>
                  </a:solidFill>
                  <a:effectLst/>
                  <a:latin typeface="Menlo" panose="020B0609030804020204" pitchFamily="49" charset="0"/>
                </a:rPr>
                <a:t>DualForm2</a:t>
              </a:r>
              <a:endParaRPr lang="en-US" sz="2000" b="0" dirty="0">
                <a:solidFill>
                  <a:srgbClr val="3B3B3B"/>
                </a:solidFill>
                <a:effectLst/>
                <a:latin typeface="Menlo" panose="020B0609030804020204" pitchFamily="49" charset="0"/>
              </a:endParaRPr>
            </a:p>
            <a:p>
              <a:r>
                <a:rPr lang="en-US" sz="2000" b="0" dirty="0">
                  <a:solidFill>
                    <a:srgbClr val="3B3B3B"/>
                  </a:solidFill>
                  <a:effectLst/>
                  <a:latin typeface="Menlo" panose="020B0609030804020204" pitchFamily="49" charset="0"/>
                </a:rPr>
                <a:t>𝐮</a:t>
              </a:r>
              <a:r>
                <a:rPr lang="en-US" sz="2000" b="0" dirty="0">
                  <a:solidFill>
                    <a:srgbClr val="000000"/>
                  </a:solidFill>
                  <a:effectLst/>
                  <a:latin typeface="Menlo" panose="020B0609030804020204" pitchFamily="49" charset="0"/>
                </a:rPr>
                <a:t>::</a:t>
              </a:r>
              <a:r>
                <a:rPr lang="en-US" sz="2000" b="0" dirty="0">
                  <a:solidFill>
                    <a:srgbClr val="267F99"/>
                  </a:solidFill>
                  <a:effectLst/>
                  <a:latin typeface="Menlo" panose="020B0609030804020204" pitchFamily="49" charset="0"/>
                </a:rPr>
                <a:t>DualForm1</a:t>
              </a:r>
              <a:endParaRPr lang="en-US" sz="2000" b="0" dirty="0">
                <a:solidFill>
                  <a:srgbClr val="3B3B3B"/>
                </a:solidFill>
                <a:effectLst/>
                <a:latin typeface="Menlo" panose="020B0609030804020204" pitchFamily="49" charset="0"/>
              </a:endParaRPr>
            </a:p>
            <a:p>
              <a:r>
                <a:rPr lang="el-GR" sz="2000" b="0" dirty="0">
                  <a:solidFill>
                    <a:srgbClr val="3B3B3B"/>
                  </a:solidFill>
                  <a:effectLst/>
                  <a:highlight>
                    <a:srgbClr val="FFFF00"/>
                  </a:highlight>
                  <a:latin typeface="Menlo" panose="020B0609030804020204" pitchFamily="49" charset="0"/>
                </a:rPr>
                <a:t>ψ</a:t>
              </a:r>
              <a:r>
                <a:rPr lang="el-GR" sz="2000" b="0" dirty="0">
                  <a:solidFill>
                    <a:srgbClr val="000000"/>
                  </a:solidFill>
                  <a:effectLst/>
                  <a:highlight>
                    <a:srgbClr val="FFFF00"/>
                  </a:highlight>
                  <a:latin typeface="Menlo" panose="020B0609030804020204" pitchFamily="49" charset="0"/>
                </a:rPr>
                <a:t>::</a:t>
              </a:r>
              <a:r>
                <a:rPr lang="en-US" sz="2000" b="0" dirty="0">
                  <a:solidFill>
                    <a:srgbClr val="267F99"/>
                  </a:solidFill>
                  <a:effectLst/>
                  <a:highlight>
                    <a:srgbClr val="FFFF00"/>
                  </a:highlight>
                  <a:latin typeface="Menlo" panose="020B0609030804020204" pitchFamily="49" charset="0"/>
                </a:rPr>
                <a:t>Form0</a:t>
              </a:r>
              <a:endParaRPr lang="en-US" sz="2000" b="0" dirty="0">
                <a:solidFill>
                  <a:srgbClr val="3B3B3B"/>
                </a:solidFill>
                <a:effectLst/>
                <a:highlight>
                  <a:srgbClr val="FFFF00"/>
                </a:highlight>
                <a:latin typeface="Menlo" panose="020B0609030804020204" pitchFamily="49" charset="0"/>
              </a:endParaRPr>
            </a:p>
            <a:p>
              <a:br>
                <a:rPr lang="en-US" sz="2000" b="0" dirty="0">
                  <a:solidFill>
                    <a:srgbClr val="3B3B3B"/>
                  </a:solidFill>
                  <a:effectLst/>
                  <a:latin typeface="Menlo" panose="020B0609030804020204" pitchFamily="49" charset="0"/>
                </a:rPr>
              </a:br>
              <a:r>
                <a:rPr lang="el-GR" sz="2000" b="0" dirty="0">
                  <a:solidFill>
                    <a:srgbClr val="3B3B3B"/>
                  </a:solidFill>
                  <a:effectLst/>
                  <a:highlight>
                    <a:srgbClr val="FFFF00"/>
                  </a:highlight>
                  <a:latin typeface="Menlo" panose="020B0609030804020204" pitchFamily="49" charset="0"/>
                </a:rPr>
                <a:t>ψ </a:t>
              </a:r>
              <a:r>
                <a:rPr lang="el-GR" sz="2000" b="0" dirty="0">
                  <a:solidFill>
                    <a:srgbClr val="000000"/>
                  </a:solidFill>
                  <a:effectLst/>
                  <a:highlight>
                    <a:srgbClr val="FFFF00"/>
                  </a:highlight>
                  <a:latin typeface="Menlo" panose="020B0609030804020204" pitchFamily="49" charset="0"/>
                </a:rPr>
                <a:t>==</a:t>
              </a:r>
              <a:r>
                <a:rPr lang="el-GR" sz="2000" b="0" dirty="0">
                  <a:solidFill>
                    <a:srgbClr val="3B3B3B"/>
                  </a:solidFill>
                  <a:effectLst/>
                  <a:highlight>
                    <a:srgbClr val="FFFF00"/>
                  </a:highlight>
                  <a:latin typeface="Menlo" panose="020B0609030804020204" pitchFamily="49" charset="0"/>
                </a:rPr>
                <a:t> </a:t>
              </a:r>
              <a:r>
                <a:rPr lang="el-GR" sz="2000" b="0" dirty="0">
                  <a:solidFill>
                    <a:srgbClr val="795E26"/>
                  </a:solidFill>
                  <a:effectLst/>
                  <a:highlight>
                    <a:srgbClr val="FFFF00"/>
                  </a:highlight>
                  <a:latin typeface="Menlo" panose="020B0609030804020204" pitchFamily="49" charset="0"/>
                </a:rPr>
                <a:t>Δ⁻¹</a:t>
              </a:r>
              <a:r>
                <a:rPr lang="el-GR" sz="2000" b="0" dirty="0">
                  <a:solidFill>
                    <a:srgbClr val="3B3B3B"/>
                  </a:solidFill>
                  <a:effectLst/>
                  <a:highlight>
                    <a:srgbClr val="FFFF00"/>
                  </a:highlight>
                  <a:latin typeface="Menlo" panose="020B0609030804020204" pitchFamily="49" charset="0"/>
                </a:rPr>
                <a:t>(</a:t>
              </a:r>
              <a:r>
                <a:rPr lang="el-GR" sz="2000" b="0" dirty="0">
                  <a:solidFill>
                    <a:srgbClr val="000000"/>
                  </a:solidFill>
                  <a:effectLst/>
                  <a:highlight>
                    <a:srgbClr val="FFFF00"/>
                  </a:highlight>
                  <a:latin typeface="Menlo" panose="020B0609030804020204" pitchFamily="49" charset="0"/>
                </a:rPr>
                <a:t>⋆</a:t>
              </a:r>
              <a:r>
                <a:rPr lang="el-GR" sz="2000" b="0" dirty="0">
                  <a:solidFill>
                    <a:srgbClr val="3B3B3B"/>
                  </a:solidFill>
                  <a:effectLst/>
                  <a:highlight>
                    <a:srgbClr val="FFFF00"/>
                  </a:highlight>
                  <a:latin typeface="Menlo" panose="020B0609030804020204" pitchFamily="49" charset="0"/>
                </a:rPr>
                <a:t>(</a:t>
              </a:r>
              <a:r>
                <a:rPr lang="en-US" sz="2000" b="0" dirty="0">
                  <a:solidFill>
                    <a:srgbClr val="3B3B3B"/>
                  </a:solidFill>
                  <a:effectLst/>
                  <a:highlight>
                    <a:srgbClr val="FFFF00"/>
                  </a:highlight>
                  <a:latin typeface="Menlo" panose="020B0609030804020204" pitchFamily="49" charset="0"/>
                </a:rPr>
                <a:t>d𝐮))</a:t>
              </a:r>
            </a:p>
            <a:p>
              <a:r>
                <a:rPr lang="en-US" sz="2000" b="0" dirty="0">
                  <a:solidFill>
                    <a:srgbClr val="3B3B3B"/>
                  </a:solidFill>
                  <a:effectLst/>
                  <a:highlight>
                    <a:srgbClr val="FFFF00"/>
                  </a:highlight>
                  <a:latin typeface="Menlo" panose="020B0609030804020204" pitchFamily="49" charset="0"/>
                </a:rPr>
                <a:t>𝐮 </a:t>
              </a:r>
              <a:r>
                <a:rPr lang="en-US" sz="2000" b="0" dirty="0">
                  <a:solidFill>
                    <a:srgbClr val="000000"/>
                  </a:solidFill>
                  <a:effectLst/>
                  <a:highlight>
                    <a:srgbClr val="FFFF00"/>
                  </a:highlight>
                  <a:latin typeface="Menlo" panose="020B0609030804020204" pitchFamily="49" charset="0"/>
                </a:rPr>
                <a:t>==</a:t>
              </a:r>
              <a:r>
                <a:rPr lang="en-US" sz="2000" b="0" dirty="0">
                  <a:solidFill>
                    <a:srgbClr val="3B3B3B"/>
                  </a:solidFill>
                  <a:effectLst/>
                  <a:highlight>
                    <a:srgbClr val="FFFF00"/>
                  </a:highlight>
                  <a:latin typeface="Menlo" panose="020B0609030804020204" pitchFamily="49" charset="0"/>
                </a:rPr>
                <a:t> </a:t>
              </a:r>
              <a:r>
                <a:rPr lang="en-US" sz="2000" b="0" dirty="0">
                  <a:solidFill>
                    <a:srgbClr val="000000"/>
                  </a:solidFill>
                  <a:effectLst/>
                  <a:highlight>
                    <a:srgbClr val="FFFF00"/>
                  </a:highlight>
                  <a:latin typeface="Menlo" panose="020B0609030804020204" pitchFamily="49" charset="0"/>
                </a:rPr>
                <a:t>⋆</a:t>
              </a:r>
              <a:r>
                <a:rPr lang="en-US" sz="2000" b="0" dirty="0">
                  <a:solidFill>
                    <a:srgbClr val="3B3B3B"/>
                  </a:solidFill>
                  <a:effectLst/>
                  <a:highlight>
                    <a:srgbClr val="FFFF00"/>
                  </a:highlight>
                  <a:latin typeface="Menlo" panose="020B0609030804020204" pitchFamily="49" charset="0"/>
                </a:rPr>
                <a:t>(</a:t>
              </a:r>
              <a:r>
                <a:rPr lang="en-US" sz="2000" b="0" dirty="0">
                  <a:solidFill>
                    <a:srgbClr val="795E26"/>
                  </a:solidFill>
                  <a:effectLst/>
                  <a:highlight>
                    <a:srgbClr val="FFFF00"/>
                  </a:highlight>
                  <a:latin typeface="Menlo" panose="020B0609030804020204" pitchFamily="49" charset="0"/>
                </a:rPr>
                <a:t>d</a:t>
              </a:r>
              <a:r>
                <a:rPr lang="en-US" sz="2000" b="0" dirty="0">
                  <a:solidFill>
                    <a:srgbClr val="3B3B3B"/>
                  </a:solidFill>
                  <a:effectLst/>
                  <a:highlight>
                    <a:srgbClr val="FFFF00"/>
                  </a:highlight>
                  <a:latin typeface="Menlo" panose="020B0609030804020204" pitchFamily="49" charset="0"/>
                </a:rPr>
                <a:t>(</a:t>
              </a:r>
              <a:r>
                <a:rPr lang="el-GR" sz="2000" b="0" dirty="0">
                  <a:solidFill>
                    <a:srgbClr val="3B3B3B"/>
                  </a:solidFill>
                  <a:effectLst/>
                  <a:highlight>
                    <a:srgbClr val="FFFF00"/>
                  </a:highlight>
                  <a:latin typeface="Menlo" panose="020B0609030804020204" pitchFamily="49" charset="0"/>
                </a:rPr>
                <a:t>ψ))</a:t>
              </a:r>
            </a:p>
            <a:p>
              <a:br>
                <a:rPr lang="el-GR" sz="2000" b="0" dirty="0">
                  <a:solidFill>
                    <a:srgbClr val="3B3B3B"/>
                  </a:solidFill>
                  <a:effectLst/>
                  <a:latin typeface="Menlo" panose="020B0609030804020204" pitchFamily="49" charset="0"/>
                </a:rPr>
              </a:br>
              <a:r>
                <a:rPr lang="el-GR" sz="2000" b="0" dirty="0">
                  <a:solidFill>
                    <a:srgbClr val="795E26"/>
                  </a:solidFill>
                  <a:effectLst/>
                  <a:latin typeface="Menlo" panose="020B0609030804020204" pitchFamily="49" charset="0"/>
                </a:rPr>
                <a:t>∂</a:t>
              </a:r>
              <a:r>
                <a:rPr lang="en-US" sz="2000" b="0" dirty="0">
                  <a:solidFill>
                    <a:srgbClr val="795E26"/>
                  </a:solidFill>
                  <a:effectLst/>
                  <a:latin typeface="Menlo" panose="020B0609030804020204" pitchFamily="49" charset="0"/>
                </a:rPr>
                <a:t>ₜ</a:t>
              </a:r>
              <a:r>
                <a:rPr lang="en-US" sz="2000" b="0" dirty="0">
                  <a:solidFill>
                    <a:srgbClr val="3B3B3B"/>
                  </a:solidFill>
                  <a:effectLst/>
                  <a:latin typeface="Menlo" panose="020B0609030804020204" pitchFamily="49" charset="0"/>
                </a:rPr>
                <a:t>(d𝐮) </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 </a:t>
              </a:r>
              <a:r>
                <a:rPr lang="en-US" sz="2000" b="0" dirty="0">
                  <a:solidFill>
                    <a:srgbClr val="000000"/>
                  </a:solidFill>
                  <a:effectLst/>
                  <a:latin typeface="Menlo" panose="020B0609030804020204" pitchFamily="49" charset="0"/>
                </a:rPr>
                <a:t>-</a:t>
              </a:r>
              <a:r>
                <a:rPr lang="en-US" sz="2000" b="0" dirty="0">
                  <a:solidFill>
                    <a:srgbClr val="098658"/>
                  </a:solidFill>
                  <a:effectLst/>
                  <a:latin typeface="Menlo" panose="020B0609030804020204" pitchFamily="49" charset="0"/>
                </a:rPr>
                <a:t>1</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 </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₁, d̃₁)(</a:t>
              </a:r>
              <a:r>
                <a:rPr lang="en-US" sz="2000" b="0" dirty="0">
                  <a:solidFill>
                    <a:srgbClr val="000000"/>
                  </a:solidFill>
                  <a:effectLst/>
                  <a:latin typeface="Menlo" panose="020B0609030804020204" pitchFamily="49" charset="0"/>
                </a:rPr>
                <a:t>∧</a:t>
              </a:r>
              <a:r>
                <a:rPr lang="en-US" sz="2000" b="0" dirty="0">
                  <a:solidFill>
                    <a:srgbClr val="795E26"/>
                  </a:solidFill>
                  <a:effectLst/>
                  <a:latin typeface="Menlo" panose="020B0609030804020204" pitchFamily="49" charset="0"/>
                </a:rPr>
                <a:t>ᵈᵖ₁₀</a:t>
              </a:r>
              <a:r>
                <a:rPr lang="en-US" sz="2000" b="0" dirty="0">
                  <a:solidFill>
                    <a:srgbClr val="3B3B3B"/>
                  </a:solidFill>
                  <a:effectLst/>
                  <a:latin typeface="Menlo" panose="020B0609030804020204" pitchFamily="49" charset="0"/>
                </a:rPr>
                <a:t>(𝐮, </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(d𝐮)))</a:t>
              </a:r>
            </a:p>
            <a:p>
              <a:r>
                <a:rPr lang="en-US" sz="2000" b="0" dirty="0">
                  <a:solidFill>
                    <a:srgbClr val="AF00DB"/>
                  </a:solidFill>
                  <a:effectLst/>
                  <a:latin typeface="Menlo" panose="020B0609030804020204" pitchFamily="49" charset="0"/>
                </a:rPr>
                <a:t>end</a:t>
              </a:r>
              <a:endParaRPr lang="en-US" sz="2000" b="0" dirty="0">
                <a:solidFill>
                  <a:srgbClr val="3B3B3B"/>
                </a:solidFill>
                <a:effectLst/>
                <a:latin typeface="Menlo" panose="020B0609030804020204" pitchFamily="49" charset="0"/>
              </a:endParaRPr>
            </a:p>
          </p:txBody>
        </p:sp>
        <p:sp>
          <p:nvSpPr>
            <p:cNvPr id="20" name="Rounded Rectangle 19">
              <a:extLst>
                <a:ext uri="{FF2B5EF4-FFF2-40B4-BE49-F238E27FC236}">
                  <a16:creationId xmlns:a16="http://schemas.microsoft.com/office/drawing/2014/main" id="{0B174A02-B5A7-DF25-CFE1-679ACD585000}"/>
                </a:ext>
              </a:extLst>
            </p:cNvPr>
            <p:cNvSpPr>
              <a:spLocks noChangeAspect="1"/>
            </p:cNvSpPr>
            <p:nvPr/>
          </p:nvSpPr>
          <p:spPr>
            <a:xfrm>
              <a:off x="7315200" y="3818355"/>
              <a:ext cx="6752862" cy="4011195"/>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t" anchorCtr="0"/>
            <a:lstStyle/>
            <a:p>
              <a:pPr algn="ctr"/>
              <a:r>
                <a:rPr lang="en-US" sz="2800" dirty="0">
                  <a:solidFill>
                    <a:schemeClr val="accent6"/>
                  </a:solidFill>
                  <a:latin typeface="XITS"/>
                  <a:ea typeface="XITS" panose="02000503000000000000" pitchFamily="2" charset="0"/>
                </a:rPr>
                <a:t>Pressure Projection Formulation</a:t>
              </a: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r>
                <a:rPr lang="en-US" sz="2800" dirty="0">
                  <a:solidFill>
                    <a:schemeClr val="accent6"/>
                  </a:solidFill>
                  <a:latin typeface="XITS"/>
                  <a:ea typeface="XITS" panose="02000503000000000000" pitchFamily="2" charset="0"/>
                </a:rPr>
                <a:t>STABLE</a:t>
              </a:r>
              <a:endParaRPr lang="en-US" sz="2800" dirty="0">
                <a:solidFill>
                  <a:schemeClr val="accent6"/>
                </a:solidFill>
                <a:latin typeface="XITS" panose="02000503000000000000" pitchFamily="2" charset="0"/>
                <a:ea typeface="XITS" panose="02000503000000000000" pitchFamily="2" charset="0"/>
              </a:endParaRPr>
            </a:p>
          </p:txBody>
        </p:sp>
      </p:grpSp>
    </p:spTree>
    <p:extLst>
      <p:ext uri="{BB962C8B-B14F-4D97-AF65-F5344CB8AC3E}">
        <p14:creationId xmlns:p14="http://schemas.microsoft.com/office/powerpoint/2010/main" val="1710158438"/>
      </p:ext>
    </p:extLst>
  </p:cSld>
  <p:clrMapOvr>
    <a:masterClrMapping/>
  </p:clrMapOvr>
</p:sld>
</file>

<file path=ppt/theme/theme1.xml><?xml version="1.0" encoding="utf-8"?>
<a:theme xmlns:a="http://schemas.openxmlformats.org/drawingml/2006/main" name="GTRI_16x9_2015_unmarked">
  <a:themeElements>
    <a:clrScheme name="go gators">
      <a:dk1>
        <a:srgbClr val="002A54"/>
      </a:dk1>
      <a:lt1>
        <a:srgbClr val="FFFFFF"/>
      </a:lt1>
      <a:dk2>
        <a:srgbClr val="002A54"/>
      </a:dk2>
      <a:lt2>
        <a:srgbClr val="FFEFCF"/>
      </a:lt2>
      <a:accent1>
        <a:srgbClr val="E28F41"/>
      </a:accent1>
      <a:accent2>
        <a:srgbClr val="BE9B69"/>
      </a:accent2>
      <a:accent3>
        <a:srgbClr val="CFDBCB"/>
      </a:accent3>
      <a:accent4>
        <a:srgbClr val="80BE63"/>
      </a:accent4>
      <a:accent5>
        <a:srgbClr val="B1B3B6"/>
      </a:accent5>
      <a:accent6>
        <a:srgbClr val="6C9AC3"/>
      </a:accent6>
      <a:hlink>
        <a:srgbClr val="0020A5"/>
      </a:hlink>
      <a:folHlink>
        <a:srgbClr val="FA461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6BF7E4A04F5144AED5ED15083E58C6" ma:contentTypeVersion="15" ma:contentTypeDescription="Create a new document." ma:contentTypeScope="" ma:versionID="896106f1ef676e8ec4a29396dd8d47d4">
  <xsd:schema xmlns:xsd="http://www.w3.org/2001/XMLSchema" xmlns:xs="http://www.w3.org/2001/XMLSchema" xmlns:p="http://schemas.microsoft.com/office/2006/metadata/properties" xmlns:ns2="d1ebe829-b2e9-41f1-abb1-cc95d10a9b48" xmlns:ns3="69a1ed7a-22b0-4ca0-9dae-7bb488efa187" targetNamespace="http://schemas.microsoft.com/office/2006/metadata/properties" ma:root="true" ma:fieldsID="8a032b036a6c50d60882cdf1974ac13a" ns2:_="" ns3:_="">
    <xsd:import namespace="d1ebe829-b2e9-41f1-abb1-cc95d10a9b48"/>
    <xsd:import namespace="69a1ed7a-22b0-4ca0-9dae-7bb488efa18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ebe829-b2e9-41f1-abb1-cc95d10a9b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a1ed7a-22b0-4ca0-9dae-7bb488efa18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06bb48bf-4f1f-491a-aa68-856be4dabcc9}" ma:internalName="TaxCatchAll" ma:showField="CatchAllData" ma:web="69a1ed7a-22b0-4ca0-9dae-7bb488efa18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D645D7-D0D5-4AE5-B78B-256DC0651A59}">
  <ds:schemaRefs>
    <ds:schemaRef ds:uri="69a1ed7a-22b0-4ca0-9dae-7bb488efa187"/>
    <ds:schemaRef ds:uri="d1ebe829-b2e9-41f1-abb1-cc95d10a9b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F006B96B-DDFC-4A5E-AE60-FFB9A8A6A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365</TotalTime>
  <Words>2607</Words>
  <Application>Microsoft Macintosh PowerPoint</Application>
  <PresentationFormat>Custom</PresentationFormat>
  <Paragraphs>313</Paragraphs>
  <Slides>21</Slides>
  <Notes>17</Notes>
  <HiddenSlides>1</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XITS</vt:lpstr>
      <vt:lpstr>Calibri</vt:lpstr>
      <vt:lpstr>Menlo</vt:lpstr>
      <vt:lpstr>Tahoma</vt:lpstr>
      <vt:lpstr>GTRI_16x9_2015_unmarked</vt:lpstr>
      <vt:lpstr>PowerPoint Presentation</vt:lpstr>
      <vt:lpstr>DECAPODES: A Framework for Directly Computable Physics</vt:lpstr>
      <vt:lpstr>De Rham Complex Discrete Diff. Geometry</vt:lpstr>
      <vt:lpstr>Functoriality of De Rham Complex</vt:lpstr>
      <vt:lpstr>Geometric Multigrid Using Generic Subdivision</vt:lpstr>
      <vt:lpstr>Functorial interpolation example</vt:lpstr>
      <vt:lpstr>Functorial interpolation example</vt:lpstr>
      <vt:lpstr>Vorticity Formulation of Incomp. Navier Stokes</vt:lpstr>
      <vt:lpstr>Vorticity Formulation of Incomp. Navier Stokes</vt:lpstr>
      <vt:lpstr>Porous Convection: Darcy + Boussinesq</vt:lpstr>
      <vt:lpstr>Porous convection solutions</vt:lpstr>
      <vt:lpstr>Runtime Comparison</vt:lpstr>
      <vt:lpstr>Convergence Results</vt:lpstr>
      <vt:lpstr>M3P: Multidomain, Multiscale, Multiphysics</vt:lpstr>
      <vt:lpstr>Conclusions</vt:lpstr>
      <vt:lpstr>CatColab DSL and visualizer</vt:lpstr>
      <vt:lpstr>M3P: Multidomain, Multiscale, Multiphysics</vt:lpstr>
      <vt:lpstr>Vector Calculus Diagrams</vt:lpstr>
      <vt:lpstr>Building Multiphysics with Wiring Diagrams</vt:lpstr>
      <vt:lpstr>Physical Principles in Vector Calculus</vt:lpstr>
      <vt:lpstr>Advection Diffusion Multiphysics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Algorithms and Algebra Seeking Structure in Data Science</dc:title>
  <cp:lastModifiedBy>kevin@topos.institute</cp:lastModifiedBy>
  <cp:revision>78</cp:revision>
  <cp:lastPrinted>2020-04-03T01:58:31Z</cp:lastPrinted>
  <dcterms:created xsi:type="dcterms:W3CDTF">2018-06-13T13:08:53Z</dcterms:created>
  <dcterms:modified xsi:type="dcterms:W3CDTF">2025-04-16T15:40:40Z</dcterms:modified>
</cp:coreProperties>
</file>